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4" r:id="rId3"/>
    <p:sldMasterId id="2147483709" r:id="rId4"/>
  </p:sldMasterIdLst>
  <p:notesMasterIdLst>
    <p:notesMasterId r:id="rId34"/>
  </p:notesMasterIdLst>
  <p:handoutMasterIdLst>
    <p:handoutMasterId r:id="rId35"/>
  </p:handoutMasterIdLst>
  <p:sldIdLst>
    <p:sldId id="256" r:id="rId5"/>
    <p:sldId id="338" r:id="rId6"/>
    <p:sldId id="300" r:id="rId7"/>
    <p:sldId id="330" r:id="rId8"/>
    <p:sldId id="302" r:id="rId9"/>
    <p:sldId id="304" r:id="rId10"/>
    <p:sldId id="305" r:id="rId11"/>
    <p:sldId id="306" r:id="rId12"/>
    <p:sldId id="307" r:id="rId13"/>
    <p:sldId id="308" r:id="rId14"/>
    <p:sldId id="332" r:id="rId15"/>
    <p:sldId id="309" r:id="rId16"/>
    <p:sldId id="310" r:id="rId17"/>
    <p:sldId id="312" r:id="rId18"/>
    <p:sldId id="311" r:id="rId19"/>
    <p:sldId id="313" r:id="rId20"/>
    <p:sldId id="333" r:id="rId21"/>
    <p:sldId id="282" r:id="rId22"/>
    <p:sldId id="283" r:id="rId23"/>
    <p:sldId id="284" r:id="rId24"/>
    <p:sldId id="315" r:id="rId25"/>
    <p:sldId id="335" r:id="rId26"/>
    <p:sldId id="314" r:id="rId27"/>
    <p:sldId id="334" r:id="rId28"/>
    <p:sldId id="287" r:id="rId29"/>
    <p:sldId id="288" r:id="rId30"/>
    <p:sldId id="289" r:id="rId31"/>
    <p:sldId id="336" r:id="rId32"/>
    <p:sldId id="337" r:id="rId33"/>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DE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058" autoAdjust="0"/>
  </p:normalViewPr>
  <p:slideViewPr>
    <p:cSldViewPr snapToGrid="0">
      <p:cViewPr varScale="1">
        <p:scale>
          <a:sx n="102" d="100"/>
          <a:sy n="102" d="100"/>
        </p:scale>
        <p:origin x="1890" y="108"/>
      </p:cViewPr>
      <p:guideLst>
        <p:guide orient="horz" pos="2160"/>
        <p:guide pos="2880"/>
      </p:guideLst>
    </p:cSldViewPr>
  </p:slideViewPr>
  <p:outlineViewPr>
    <p:cViewPr>
      <p:scale>
        <a:sx n="33" d="100"/>
        <a:sy n="33" d="100"/>
      </p:scale>
      <p:origin x="0" y="20598"/>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90" d="100"/>
          <a:sy n="90" d="100"/>
        </p:scale>
        <p:origin x="-3780" y="-72"/>
      </p:cViewPr>
      <p:guideLst>
        <p:guide orient="horz" pos="292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503"/>
          </a:xfrm>
          <a:prstGeom prst="rect">
            <a:avLst/>
          </a:prstGeom>
        </p:spPr>
        <p:txBody>
          <a:bodyPr vert="horz" lIns="91440" tIns="45720" rIns="91440" bIns="45720" rtlCol="0"/>
          <a:lstStyle>
            <a:lvl1pPr algn="r">
              <a:defRPr sz="1200"/>
            </a:lvl1pPr>
          </a:lstStyle>
          <a:p>
            <a:fld id="{4AEF7EFA-4F66-43B3-AB87-47F0405D3B63}" type="datetimeFigureOut">
              <a:rPr lang="en-US" smtClean="0"/>
              <a:pPr/>
              <a:t>5/27/2015</a:t>
            </a:fld>
            <a:endParaRPr lang="en-US"/>
          </a:p>
        </p:txBody>
      </p:sp>
      <p:sp>
        <p:nvSpPr>
          <p:cNvPr id="4" name="Footer Placeholder 3"/>
          <p:cNvSpPr>
            <a:spLocks noGrp="1"/>
          </p:cNvSpPr>
          <p:nvPr>
            <p:ph type="ftr" sz="quarter" idx="2"/>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3935"/>
            <a:ext cx="2971800" cy="464503"/>
          </a:xfrm>
          <a:prstGeom prst="rect">
            <a:avLst/>
          </a:prstGeom>
        </p:spPr>
        <p:txBody>
          <a:bodyPr vert="horz" lIns="91440" tIns="45720" rIns="91440" bIns="45720" rtlCol="0" anchor="b"/>
          <a:lstStyle>
            <a:lvl1pPr algn="r">
              <a:defRPr sz="1200"/>
            </a:lvl1pPr>
          </a:lstStyle>
          <a:p>
            <a:fld id="{E9CF7879-872C-4B64-8CE9-C34511CC6945}" type="slidenum">
              <a:rPr lang="en-US" smtClean="0"/>
              <a:pPr/>
              <a:t>‹#›</a:t>
            </a:fld>
            <a:endParaRPr lang="en-US"/>
          </a:p>
        </p:txBody>
      </p:sp>
    </p:spTree>
    <p:extLst>
      <p:ext uri="{BB962C8B-B14F-4D97-AF65-F5344CB8AC3E}">
        <p14:creationId xmlns:p14="http://schemas.microsoft.com/office/powerpoint/2010/main" val="362497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0C8F3FB3-9DC5-4443-B927-34937B681F24}" type="datetimeFigureOut">
              <a:rPr lang="en-US" smtClean="0"/>
              <a:pPr/>
              <a:t>5/27/2015</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C14DE027-75F2-4B43-B411-2643439FEB9A}" type="slidenum">
              <a:rPr lang="en-US" smtClean="0"/>
              <a:pPr/>
              <a:t>‹#›</a:t>
            </a:fld>
            <a:endParaRPr lang="en-US"/>
          </a:p>
        </p:txBody>
      </p:sp>
    </p:spTree>
    <p:extLst>
      <p:ext uri="{BB962C8B-B14F-4D97-AF65-F5344CB8AC3E}">
        <p14:creationId xmlns:p14="http://schemas.microsoft.com/office/powerpoint/2010/main" val="13723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DE027-75F2-4B43-B411-2643439FEB9A}" type="slidenum">
              <a:rPr lang="en-US" smtClean="0"/>
              <a:pPr/>
              <a:t>1</a:t>
            </a:fld>
            <a:endParaRPr lang="en-US"/>
          </a:p>
        </p:txBody>
      </p:sp>
    </p:spTree>
    <p:extLst>
      <p:ext uri="{BB962C8B-B14F-4D97-AF65-F5344CB8AC3E}">
        <p14:creationId xmlns:p14="http://schemas.microsoft.com/office/powerpoint/2010/main" val="398815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DE027-75F2-4B43-B411-2643439FEB9A}" type="slidenum">
              <a:rPr lang="en-US" smtClean="0"/>
              <a:pPr/>
              <a:t>11</a:t>
            </a:fld>
            <a:endParaRPr lang="en-US"/>
          </a:p>
        </p:txBody>
      </p:sp>
    </p:spTree>
    <p:extLst>
      <p:ext uri="{BB962C8B-B14F-4D97-AF65-F5344CB8AC3E}">
        <p14:creationId xmlns:p14="http://schemas.microsoft.com/office/powerpoint/2010/main" val="319149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provisions are included in the policy</a:t>
            </a:r>
            <a:r>
              <a:rPr lang="en-US" sz="1200" kern="1200" baseline="0" dirty="0" smtClean="0">
                <a:solidFill>
                  <a:schemeClr val="tx1"/>
                </a:solidFill>
                <a:latin typeface="+mn-lt"/>
                <a:ea typeface="+mn-ea"/>
                <a:cs typeface="+mn-cs"/>
              </a:rPr>
              <a:t> at the insurers option. They still must conform to the insurance code but are not mandatory provisions. These provisions are in the policy to protect the insurance company.</a:t>
            </a:r>
            <a:endParaRPr lang="en-US" dirty="0" smtClean="0"/>
          </a:p>
          <a:p>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12</a:t>
            </a:fld>
            <a:endParaRPr lang="en-US"/>
          </a:p>
        </p:txBody>
      </p:sp>
    </p:spTree>
    <p:extLst>
      <p:ext uri="{BB962C8B-B14F-4D97-AF65-F5344CB8AC3E}">
        <p14:creationId xmlns:p14="http://schemas.microsoft.com/office/powerpoint/2010/main" val="184744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Change of Occupation provision states that If the insured changes occupations to one that is more hazardous without advising the producer or company, the benefits will be reduced in the event of a claim. </a:t>
            </a:r>
          </a:p>
          <a:p>
            <a:endParaRPr lang="en-US" sz="1200" dirty="0" smtClean="0"/>
          </a:p>
          <a:p>
            <a:r>
              <a:rPr lang="en-US" sz="1200" dirty="0" smtClean="0"/>
              <a:t>If  the insured changes to a less hazardous occupation, benefits remain the same and the insured can apply for rate reduction</a:t>
            </a:r>
          </a:p>
          <a:p>
            <a:endParaRPr lang="en-US" dirty="0" smtClean="0"/>
          </a:p>
          <a:p>
            <a:r>
              <a:rPr lang="en-US" sz="1200" dirty="0" smtClean="0"/>
              <a:t>Under The Misstatement of age provision, benefits will be adjusted to what premiums paid would have purchased at correct age. If the insured is older than what is stated in the contract, the benefit will be reduced. If the insured is younger tha</a:t>
            </a:r>
            <a:r>
              <a:rPr lang="en-US" dirty="0" smtClean="0"/>
              <a:t>n that stated in the policy</a:t>
            </a:r>
            <a:r>
              <a:rPr lang="en-US" sz="1200" dirty="0" smtClean="0"/>
              <a:t> premiums are refunded. There is no time limit to discover the misstatement. This does not fall under the Time limit on certain defenses.</a:t>
            </a:r>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13</a:t>
            </a:fld>
            <a:endParaRPr lang="en-US"/>
          </a:p>
        </p:txBody>
      </p:sp>
    </p:spTree>
    <p:extLst>
      <p:ext uri="{BB962C8B-B14F-4D97-AF65-F5344CB8AC3E}">
        <p14:creationId xmlns:p14="http://schemas.microsoft.com/office/powerpoint/2010/main" val="239772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Other Insurance with this Insurer provision states that if more than one policy is issued with same insurer, one policy must be selected to cover the losses and the  premiums for the other policy will be refunded</a:t>
            </a:r>
          </a:p>
          <a:p>
            <a:endParaRPr lang="en-US" dirty="0" smtClean="0"/>
          </a:p>
          <a:p>
            <a:r>
              <a:rPr lang="en-US" sz="1200" dirty="0" smtClean="0"/>
              <a:t>The Insurance with Other Insurers provisions states that if the insured has the same coverage with more than 1 insurer, each insurer is limited to a proportion of the loss.</a:t>
            </a:r>
            <a:r>
              <a:rPr lang="en-US" dirty="0" smtClean="0"/>
              <a:t> </a:t>
            </a:r>
          </a:p>
          <a:p>
            <a:endParaRPr lang="en-US" dirty="0" smtClean="0"/>
          </a:p>
          <a:p>
            <a:r>
              <a:rPr lang="en-US" dirty="0" smtClean="0"/>
              <a:t>These provisions both protect against </a:t>
            </a:r>
            <a:r>
              <a:rPr lang="en-US" dirty="0" err="1" smtClean="0"/>
              <a:t>overinsurance</a:t>
            </a:r>
            <a:r>
              <a:rPr lang="en-US" dirty="0" smtClean="0"/>
              <a:t>.</a:t>
            </a:r>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14</a:t>
            </a:fld>
            <a:endParaRPr lang="en-US"/>
          </a:p>
        </p:txBody>
      </p:sp>
    </p:spTree>
    <p:extLst>
      <p:ext uri="{BB962C8B-B14F-4D97-AF65-F5344CB8AC3E}">
        <p14:creationId xmlns:p14="http://schemas.microsoft.com/office/powerpoint/2010/main" val="169255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Relations of Earnings to Insurance </a:t>
            </a:r>
            <a:r>
              <a:rPr lang="en-US" dirty="0" smtClean="0"/>
              <a:t>states that if a disability begins and the insured's total disability income exceeds his or her earned income, the benefits will be reduced proportionally and premiums for any excess coverage will be refunded. This prevents </a:t>
            </a:r>
            <a:r>
              <a:rPr lang="en-US" dirty="0" err="1" smtClean="0"/>
              <a:t>overinsurance</a:t>
            </a:r>
            <a:r>
              <a:rPr lang="en-US" dirty="0" smtClean="0"/>
              <a:t> and allows the company to reduce disability benefits based on a person's current average monthly income.</a:t>
            </a:r>
          </a:p>
          <a:p>
            <a:endParaRPr lang="en-US" sz="1200" dirty="0" smtClean="0"/>
          </a:p>
          <a:p>
            <a:r>
              <a:rPr lang="en-US" sz="1200" dirty="0" smtClean="0"/>
              <a:t>The Unpaid Premiums provision allows an insurer to deduct unpaid premiums from claims paid during the grace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15</a:t>
            </a:fld>
            <a:endParaRPr lang="en-US"/>
          </a:p>
        </p:txBody>
      </p:sp>
    </p:spTree>
    <p:extLst>
      <p:ext uri="{BB962C8B-B14F-4D97-AF65-F5344CB8AC3E}">
        <p14:creationId xmlns:p14="http://schemas.microsoft.com/office/powerpoint/2010/main" val="335686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Conformity with State Statues</a:t>
            </a:r>
            <a:r>
              <a:rPr lang="en-US" sz="1200" baseline="0" dirty="0" smtClean="0"/>
              <a:t> provision states that </a:t>
            </a:r>
            <a:r>
              <a:rPr lang="en-US" dirty="0" smtClean="0"/>
              <a:t>Any provision of a policy which, on its effective date, is in conflict with the laws of the state in which the insured resides is automatically amended to conform to the minimum requirements of the state law. </a:t>
            </a:r>
            <a:endParaRPr lang="en-US" sz="1200" dirty="0" smtClean="0"/>
          </a:p>
          <a:p>
            <a:endParaRPr lang="en-US" sz="1200" dirty="0" smtClean="0"/>
          </a:p>
          <a:p>
            <a:r>
              <a:rPr lang="en-US" sz="1200" dirty="0" smtClean="0"/>
              <a:t>Illegal Occupation/Act is a</a:t>
            </a:r>
            <a:r>
              <a:rPr lang="en-US" dirty="0" smtClean="0"/>
              <a:t> health insurance policy provision that denies the benefit if the loss results from the insured's committing or attempting to commit a felony or from the insured's engaging in an illegal occupation.</a:t>
            </a:r>
          </a:p>
          <a:p>
            <a:endParaRPr lang="en-US" sz="1200" dirty="0" smtClean="0"/>
          </a:p>
          <a:p>
            <a:r>
              <a:rPr lang="en-US" sz="1200" dirty="0" smtClean="0"/>
              <a:t>The Intoxicants and Narcotics provisions states that t</a:t>
            </a:r>
            <a:r>
              <a:rPr lang="en-US" dirty="0" smtClean="0"/>
              <a:t>he insurer is not liable for any loss attributed to the insured while intoxicated or under the influence of narcotics, unless such drugs were administered on the advice of a physician.</a:t>
            </a:r>
          </a:p>
          <a:p>
            <a:endParaRPr lang="en-US" sz="1200" dirty="0" smtClean="0"/>
          </a:p>
          <a:p>
            <a:r>
              <a:rPr lang="en-US" sz="1200" dirty="0" smtClean="0"/>
              <a:t>The Cancellation provisions states t</a:t>
            </a:r>
            <a:r>
              <a:rPr lang="en-US" sz="1200" kern="1200" baseline="0" dirty="0" smtClean="0">
                <a:solidFill>
                  <a:schemeClr val="tx1"/>
                </a:solidFill>
                <a:latin typeface="+mn-lt"/>
                <a:ea typeface="+mn-ea"/>
                <a:cs typeface="+mn-cs"/>
              </a:rPr>
              <a:t>he insurer may cancel with written notice to the insured. Notice of 5 to 31</a:t>
            </a:r>
          </a:p>
          <a:p>
            <a:r>
              <a:rPr lang="en-US" sz="1200" kern="1200" baseline="0" dirty="0" smtClean="0">
                <a:solidFill>
                  <a:schemeClr val="tx1"/>
                </a:solidFill>
                <a:latin typeface="+mn-lt"/>
                <a:ea typeface="+mn-ea"/>
                <a:cs typeface="+mn-cs"/>
              </a:rPr>
              <a:t>days may be required. Unearned premium is refunded on a pro rata basis.</a:t>
            </a:r>
          </a:p>
          <a:p>
            <a:r>
              <a:rPr lang="en-US" sz="1200" kern="1200" baseline="0" dirty="0" smtClean="0">
                <a:solidFill>
                  <a:schemeClr val="tx1"/>
                </a:solidFill>
                <a:latin typeface="+mn-lt"/>
                <a:ea typeface="+mn-ea"/>
                <a:cs typeface="+mn-cs"/>
              </a:rPr>
              <a:t>If the insured cancels the policy, the insurer will refund the premium based on a short rate basis which imposes a penalty</a:t>
            </a:r>
          </a:p>
          <a:p>
            <a:endParaRPr lang="en-US" sz="1200" dirty="0" smtClean="0"/>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16</a:t>
            </a:fld>
            <a:endParaRPr lang="en-US"/>
          </a:p>
        </p:txBody>
      </p:sp>
    </p:spTree>
    <p:extLst>
      <p:ext uri="{BB962C8B-B14F-4D97-AF65-F5344CB8AC3E}">
        <p14:creationId xmlns:p14="http://schemas.microsoft.com/office/powerpoint/2010/main" val="292720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Other provisions are considered standard provisions that are found in most policies. </a:t>
            </a:r>
          </a:p>
          <a:p>
            <a:endParaRPr lang="en-US" dirty="0" smtClean="0"/>
          </a:p>
          <a:p>
            <a:r>
              <a:rPr lang="en-US" sz="1200" dirty="0" smtClean="0"/>
              <a:t>The Right to examine or Free Look provisions states that the insured can return the policy for a full refund of premiums paid Not less than 10 days from when the policy is delivered. Senior policies have a free look period of no more than  30 days </a:t>
            </a:r>
            <a:endParaRPr lang="en-US" dirty="0" smtClean="0"/>
          </a:p>
          <a:p>
            <a:endParaRPr lang="en-US" b="1" i="1" dirty="0" smtClean="0"/>
          </a:p>
          <a:p>
            <a:r>
              <a:rPr lang="en-US" sz="1200" dirty="0" smtClean="0"/>
              <a:t>The Insuring Clause includes the promise to pay, parties involved, Perils or losses it will pay for and is found on page 1 of the contract – </a:t>
            </a:r>
            <a:r>
              <a:rPr lang="en-US" sz="1200" b="1" i="1" dirty="0" smtClean="0"/>
              <a:t>no rate information contained in this provision</a:t>
            </a:r>
            <a:r>
              <a:rPr lang="en-US" sz="1200" dirty="0" smtClean="0"/>
              <a:t>.</a:t>
            </a:r>
          </a:p>
          <a:p>
            <a:endParaRPr lang="en-US" dirty="0" smtClean="0"/>
          </a:p>
          <a:p>
            <a:r>
              <a:rPr lang="en-US" sz="1200" kern="1200" dirty="0" smtClean="0">
                <a:solidFill>
                  <a:schemeClr val="tx1"/>
                </a:solidFill>
                <a:latin typeface="+mn-lt"/>
                <a:ea typeface="+mn-ea"/>
                <a:cs typeface="+mn-cs"/>
              </a:rPr>
              <a:t>The Consideration </a:t>
            </a:r>
            <a:r>
              <a:rPr lang="en-US" dirty="0" smtClean="0"/>
              <a:t>Clause includes the amount and frequency of payment of premium and statements in the application that determine the premium. </a:t>
            </a:r>
            <a:endParaRPr lang="en-US" b="1" i="1"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18</a:t>
            </a:fld>
            <a:endParaRPr lang="en-US"/>
          </a:p>
        </p:txBody>
      </p:sp>
    </p:spTree>
    <p:extLst>
      <p:ext uri="{BB962C8B-B14F-4D97-AF65-F5344CB8AC3E}">
        <p14:creationId xmlns:p14="http://schemas.microsoft.com/office/powerpoint/2010/main" val="255021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following terms are also considered provisions and are included in specific health or disability contract -</a:t>
            </a:r>
          </a:p>
          <a:p>
            <a:endParaRPr lang="en-US" dirty="0" smtClean="0"/>
          </a:p>
          <a:p>
            <a:r>
              <a:rPr lang="en-US" sz="1200" dirty="0" smtClean="0"/>
              <a:t>Preexisting Conditions: are conditions for which the insured</a:t>
            </a:r>
            <a:r>
              <a:rPr lang="en-US" sz="1200" baseline="0" dirty="0" smtClean="0"/>
              <a:t> was diagnosed or treated for (or should have been treated for) prior to the coverage effective date</a:t>
            </a:r>
            <a:endParaRPr lang="en-US" dirty="0" smtClean="0"/>
          </a:p>
          <a:p>
            <a:r>
              <a:rPr lang="en-US" sz="1200" dirty="0" smtClean="0"/>
              <a:t>Probationary Period: the time period</a:t>
            </a:r>
            <a:r>
              <a:rPr lang="en-US" sz="1200" baseline="0" dirty="0" smtClean="0"/>
              <a:t> after the start of a policy in which there is no coverage for losses due to a sickness. There is no waiting period for losses due to an accident. The purpose is to protect the insurance company in case an insured has an immediate loss for a pre-existing condition </a:t>
            </a:r>
            <a:endParaRPr lang="en-US" dirty="0" smtClean="0"/>
          </a:p>
          <a:p>
            <a:r>
              <a:rPr lang="en-US" sz="1200" dirty="0" smtClean="0"/>
              <a:t>Elimination Period (waiting Period): Number of days after a loss occurs before benefits begin paying. This provision is used for disability income policies.</a:t>
            </a:r>
            <a:r>
              <a:rPr lang="en-US" sz="1200" baseline="0" dirty="0" smtClean="0"/>
              <a:t> The elimination period can be determined by the owner and has a direct effect on the amount of premium, The longer the elimination period the cheaper the premium; the shorter the elimination period the higher the premium.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19</a:t>
            </a:fld>
            <a:endParaRPr lang="en-US"/>
          </a:p>
        </p:txBody>
      </p:sp>
    </p:spTree>
    <p:extLst>
      <p:ext uri="{BB962C8B-B14F-4D97-AF65-F5344CB8AC3E}">
        <p14:creationId xmlns:p14="http://schemas.microsoft.com/office/powerpoint/2010/main" val="81867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400"/>
              </a:spcBef>
            </a:pPr>
            <a:r>
              <a:rPr lang="en-US" b="0" dirty="0" smtClean="0"/>
              <a:t>The Waiver of Premium provision states that p</a:t>
            </a:r>
            <a:r>
              <a:rPr lang="en-US" dirty="0" smtClean="0"/>
              <a:t>remiums in a health policy are waived if an insured is unable to work after a stated period of time once a disability occurs. For example, let’s say a policy has a 3 month Waiver of premium provision. If an insured becomes disabled and is unable to work for 3 months, the company will waive the premiums for the remainder of the disability up to age 65 and refund any premiums paid into the policy during the waiting period.</a:t>
            </a:r>
          </a:p>
          <a:p>
            <a:pPr>
              <a:spcBef>
                <a:spcPts val="2400"/>
              </a:spcBef>
            </a:pPr>
            <a:r>
              <a:rPr lang="en-US" dirty="0" smtClean="0"/>
              <a:t>A policy with an “Occupational” provision is designed to pay benefits regardless of where the loss occurred - on or off the job.</a:t>
            </a:r>
          </a:p>
          <a:p>
            <a:pPr>
              <a:spcBef>
                <a:spcPts val="2400"/>
              </a:spcBef>
            </a:pPr>
            <a:r>
              <a:rPr lang="en-US" dirty="0" smtClean="0"/>
              <a:t>A policy with a “</a:t>
            </a:r>
            <a:r>
              <a:rPr lang="en-US" dirty="0" err="1" smtClean="0"/>
              <a:t>Nonoccupational</a:t>
            </a:r>
            <a:r>
              <a:rPr lang="en-US" dirty="0" smtClean="0"/>
              <a:t>” provision is designed to pay benefits only if the loss occurred off the job. This definition is more like to be found on policies in which an insured is already covered under Workers’ Compensation insurance.</a:t>
            </a:r>
          </a:p>
          <a:p>
            <a:pPr>
              <a:spcBef>
                <a:spcPts val="2400"/>
              </a:spcBef>
            </a:pPr>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20</a:t>
            </a:fld>
            <a:endParaRPr lang="en-US"/>
          </a:p>
        </p:txBody>
      </p:sp>
    </p:spTree>
    <p:extLst>
      <p:ext uri="{BB962C8B-B14F-4D97-AF65-F5344CB8AC3E}">
        <p14:creationId xmlns:p14="http://schemas.microsoft.com/office/powerpoint/2010/main" val="2997357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endParaRPr lang="en-US" sz="1200" kern="1200" dirty="0" smtClean="0">
              <a:solidFill>
                <a:schemeClr val="tx1"/>
              </a:solidFill>
              <a:latin typeface="+mn-lt"/>
              <a:ea typeface="+mn-ea"/>
              <a:cs typeface="+mn-cs"/>
            </a:endParaRPr>
          </a:p>
          <a:p>
            <a:pPr fontAlgn="ctr"/>
            <a:r>
              <a:rPr lang="en-US" sz="1200" b="1" kern="1200" dirty="0" smtClean="0">
                <a:solidFill>
                  <a:schemeClr val="tx1"/>
                </a:solidFill>
                <a:latin typeface="+mn-lt"/>
                <a:ea typeface="+mn-ea"/>
                <a:cs typeface="+mn-cs"/>
              </a:rPr>
              <a:t>A First Dollar Coverage provisions states that</a:t>
            </a:r>
            <a:r>
              <a:rPr lang="en-US" sz="1200" kern="1200" dirty="0" smtClean="0">
                <a:solidFill>
                  <a:schemeClr val="tx1"/>
                </a:solidFill>
                <a:latin typeface="+mn-lt"/>
                <a:ea typeface="+mn-ea"/>
                <a:cs typeface="+mn-cs"/>
              </a:rPr>
              <a:t> the health insurance plan covers health care expenses without deductibles having to be paid first. It pays expenses beginning with the first dollar charged for health care or hospitalization depending on the type of policy purchased.</a:t>
            </a:r>
          </a:p>
          <a:p>
            <a:pPr fontAlgn="ctr"/>
            <a:endParaRPr lang="en-US" sz="1200" kern="1200" dirty="0" smtClean="0">
              <a:solidFill>
                <a:schemeClr val="tx1"/>
              </a:solidFill>
              <a:latin typeface="+mn-lt"/>
              <a:ea typeface="+mn-ea"/>
              <a:cs typeface="+mn-cs"/>
            </a:endParaRPr>
          </a:p>
          <a:p>
            <a:pPr fontAlgn="ctr"/>
            <a:r>
              <a:rPr lang="en-US" sz="1200" b="1" kern="1200" dirty="0" smtClean="0">
                <a:solidFill>
                  <a:schemeClr val="tx1"/>
                </a:solidFill>
                <a:latin typeface="+mn-lt"/>
                <a:ea typeface="+mn-ea"/>
                <a:cs typeface="+mn-cs"/>
              </a:rPr>
              <a:t>The Coordination of Benefits provisions determines</a:t>
            </a:r>
            <a:r>
              <a:rPr lang="en-US" sz="1200" kern="1200" dirty="0" smtClean="0">
                <a:solidFill>
                  <a:schemeClr val="tx1"/>
                </a:solidFill>
                <a:latin typeface="+mn-lt"/>
                <a:ea typeface="+mn-ea"/>
                <a:cs typeface="+mn-cs"/>
              </a:rPr>
              <a:t> the method by which multiple insures pay their respective reimbursements for the same loss. When an insured is covered by multiple insurers or is eligible for social insurance or workers compensation, it must be determined which plan pays first.</a:t>
            </a:r>
          </a:p>
          <a:p>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21</a:t>
            </a:fld>
            <a:endParaRPr lang="en-US"/>
          </a:p>
        </p:txBody>
      </p:sp>
    </p:spTree>
    <p:extLst>
      <p:ext uri="{BB962C8B-B14F-4D97-AF65-F5344CB8AC3E}">
        <p14:creationId xmlns:p14="http://schemas.microsoft.com/office/powerpoint/2010/main" val="423644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Health and Disability Income policies are not standardized, provisions help maintain a little uniformity</a:t>
            </a:r>
            <a:endParaRPr lang="en-US" dirty="0" smtClean="0"/>
          </a:p>
        </p:txBody>
      </p:sp>
      <p:sp>
        <p:nvSpPr>
          <p:cNvPr id="4" name="Slide Number Placeholder 3"/>
          <p:cNvSpPr>
            <a:spLocks noGrp="1"/>
          </p:cNvSpPr>
          <p:nvPr>
            <p:ph type="sldNum" sz="quarter" idx="10"/>
          </p:nvPr>
        </p:nvSpPr>
        <p:spPr/>
        <p:txBody>
          <a:bodyPr/>
          <a:lstStyle/>
          <a:p>
            <a:fld id="{C14DE027-75F2-4B43-B411-2643439FEB9A}" type="slidenum">
              <a:rPr lang="en-US" smtClean="0"/>
              <a:pPr/>
              <a:t>2</a:t>
            </a:fld>
            <a:endParaRPr lang="en-US"/>
          </a:p>
        </p:txBody>
      </p:sp>
    </p:spTree>
    <p:extLst>
      <p:ext uri="{BB962C8B-B14F-4D97-AF65-F5344CB8AC3E}">
        <p14:creationId xmlns:p14="http://schemas.microsoft.com/office/powerpoint/2010/main" val="295310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expenses are expenses incurred by an insured for services and supplies that are administered or ordered by a physician, medically necessary to the diagnosis and treatment of an injury or sickness and are not EXCLUDED by any provision of the policy. The loss must have occurred while the insurance is in force.</a:t>
            </a:r>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22</a:t>
            </a:fld>
            <a:endParaRPr lang="en-US"/>
          </a:p>
        </p:txBody>
      </p:sp>
    </p:spTree>
    <p:extLst>
      <p:ext uri="{BB962C8B-B14F-4D97-AF65-F5344CB8AC3E}">
        <p14:creationId xmlns:p14="http://schemas.microsoft.com/office/powerpoint/2010/main" val="2855908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Policy Renewal and Provisions</a:t>
            </a:r>
          </a:p>
          <a:p>
            <a:endParaRPr lang="en-US" sz="1200" dirty="0" smtClean="0"/>
          </a:p>
          <a:p>
            <a:r>
              <a:rPr lang="en-US" sz="1200" dirty="0" smtClean="0"/>
              <a:t>A Noncancellable policy is guaranteed to renew and premiums cannot be changed from what is stated in the policy. This is the most favorable for the insured but also has the highest premiums. The insurer cannot cancel except</a:t>
            </a:r>
            <a:r>
              <a:rPr lang="en-US" sz="1200" baseline="0" dirty="0" smtClean="0"/>
              <a:t> for nonpayment of premium.</a:t>
            </a:r>
            <a:endParaRPr lang="en-US" dirty="0" smtClean="0"/>
          </a:p>
          <a:p>
            <a:r>
              <a:rPr lang="en-US" sz="1200" dirty="0" smtClean="0"/>
              <a:t>A Guaranteed Renewal policy</a:t>
            </a:r>
            <a:r>
              <a:rPr lang="en-US" sz="1200" baseline="0" dirty="0" smtClean="0"/>
              <a:t> is</a:t>
            </a:r>
            <a:r>
              <a:rPr lang="en-US" sz="1200" dirty="0" smtClean="0"/>
              <a:t> guaranteed to renew</a:t>
            </a:r>
            <a:r>
              <a:rPr lang="en-US" sz="1200" baseline="0" dirty="0" smtClean="0"/>
              <a:t> up to a specified age </a:t>
            </a:r>
            <a:r>
              <a:rPr lang="en-US" sz="1200" dirty="0" smtClean="0"/>
              <a:t>without proof of insurability. Premiums are not guaranteed, but</a:t>
            </a:r>
            <a:r>
              <a:rPr lang="en-US" sz="1200" baseline="0" dirty="0" smtClean="0"/>
              <a:t> can only be increased based on the risk classification.</a:t>
            </a:r>
            <a:endParaRPr lang="en-US" b="1" i="1" dirty="0" smtClean="0"/>
          </a:p>
          <a:p>
            <a:r>
              <a:rPr lang="en-US" sz="1200" dirty="0" smtClean="0"/>
              <a:t>Conditionally Renewable provides that the policy will continue to renew unless certain conditions are not met by the insured. For example, a disability policy may be not be renewed if the insured is retired or no longer gainfully employed.</a:t>
            </a:r>
            <a:endParaRPr lang="en-US" dirty="0" smtClean="0"/>
          </a:p>
          <a:p>
            <a:r>
              <a:rPr lang="en-US" sz="1200" dirty="0" smtClean="0"/>
              <a:t>Optionally Renewable the insurer may determine they will not renew a policy on the policy anniversary date</a:t>
            </a:r>
            <a:endParaRPr lang="en-US" dirty="0" smtClean="0"/>
          </a:p>
          <a:p>
            <a:r>
              <a:rPr lang="en-US" sz="1200" dirty="0" smtClean="0"/>
              <a:t>A Nonrenewable or Period of Time policy is </a:t>
            </a:r>
            <a:r>
              <a:rPr lang="en-US" dirty="0" smtClean="0"/>
              <a:t>written for a specified period of time with a start and end date. It is not renewable.</a:t>
            </a:r>
          </a:p>
          <a:p>
            <a:r>
              <a:rPr lang="en-US" sz="1200" dirty="0" smtClean="0"/>
              <a:t>A Cancellable</a:t>
            </a:r>
            <a:r>
              <a:rPr lang="en-US" dirty="0" smtClean="0"/>
              <a:t> policy may be cancelled by the insurer with a 5 day notice or at any time by the insured.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741660-6E6F-439A-8EC3-144E4D96B103}" type="slidenum">
              <a:rPr lang="en-US" smtClean="0"/>
              <a:pPr/>
              <a:t>23</a:t>
            </a:fld>
            <a:endParaRPr lang="en-US"/>
          </a:p>
        </p:txBody>
      </p:sp>
    </p:spTree>
    <p:extLst>
      <p:ext uri="{BB962C8B-B14F-4D97-AF65-F5344CB8AC3E}">
        <p14:creationId xmlns:p14="http://schemas.microsoft.com/office/powerpoint/2010/main" val="2299105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Cost Containment Methods (reducing costs)</a:t>
            </a:r>
          </a:p>
          <a:p>
            <a:endParaRPr lang="en-US" dirty="0" smtClean="0"/>
          </a:p>
          <a:p>
            <a:r>
              <a:rPr lang="en-US" sz="1200" dirty="0" smtClean="0"/>
              <a:t>-Mandatory Second Surgical Opinion: Requires insured to get a second opinion</a:t>
            </a:r>
            <a:endParaRPr lang="en-US" dirty="0" smtClean="0"/>
          </a:p>
          <a:p>
            <a:r>
              <a:rPr lang="en-US" sz="1200" dirty="0" smtClean="0"/>
              <a:t>-Precertification: know in advance if covered and for how much (very common for dentists do it)</a:t>
            </a:r>
            <a:endParaRPr lang="en-US" dirty="0" smtClean="0"/>
          </a:p>
          <a:p>
            <a:r>
              <a:rPr lang="en-US" sz="1200" dirty="0" smtClean="0"/>
              <a:t>-Concurrent Review: length of hospital stay is monitored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25</a:t>
            </a:fld>
            <a:endParaRPr lang="en-US"/>
          </a:p>
        </p:txBody>
      </p:sp>
    </p:spTree>
    <p:extLst>
      <p:ext uri="{BB962C8B-B14F-4D97-AF65-F5344CB8AC3E}">
        <p14:creationId xmlns:p14="http://schemas.microsoft.com/office/powerpoint/2010/main" val="230905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200" dirty="0" smtClean="0"/>
              <a:t>The cost containment provisions apply to Managed Health Care plans, such as HMOs &amp; PPOs. These provisions help to contain costs by</a:t>
            </a:r>
            <a:endParaRPr lang="en-US" dirty="0" smtClean="0"/>
          </a:p>
          <a:p>
            <a:r>
              <a:rPr lang="en-US" sz="1200" dirty="0" smtClean="0"/>
              <a:t>	1. Controlling access to providers, such as a primary care physician or a gatekeeper</a:t>
            </a:r>
            <a:endParaRPr lang="en-US" dirty="0" smtClean="0"/>
          </a:p>
          <a:p>
            <a:r>
              <a:rPr lang="en-US" sz="1200" dirty="0" smtClean="0"/>
              <a:t>	2. Utilizing</a:t>
            </a:r>
            <a:r>
              <a:rPr lang="en-US" sz="1200" baseline="0" dirty="0" smtClean="0"/>
              <a:t> a </a:t>
            </a:r>
            <a:r>
              <a:rPr lang="en-US" sz="1200" dirty="0" smtClean="0"/>
              <a:t>comprehensive case manager who follows the care and treatment</a:t>
            </a:r>
            <a:r>
              <a:rPr lang="en-US" sz="1200" baseline="0" dirty="0" smtClean="0"/>
              <a:t> provides</a:t>
            </a:r>
            <a:endParaRPr lang="en-US" dirty="0" smtClean="0"/>
          </a:p>
          <a:p>
            <a:r>
              <a:rPr lang="en-US" sz="1200" dirty="0" smtClean="0"/>
              <a:t>	3. Stressing preventive care. A managed care plan follows the logic that it is cheaper to keep you healthy than to fix it when you’re sick</a:t>
            </a:r>
            <a:endParaRPr lang="en-US" dirty="0" smtClean="0"/>
          </a:p>
          <a:p>
            <a:r>
              <a:rPr lang="en-US" sz="1200" dirty="0" smtClean="0"/>
              <a:t>	4. Requires risk sharing, or out of pocket expenses, especially</a:t>
            </a:r>
            <a:r>
              <a:rPr lang="en-US" sz="1200" baseline="0" dirty="0" smtClean="0"/>
              <a:t> when using out of network providers</a:t>
            </a:r>
            <a:endParaRPr lang="en-US" dirty="0" smtClean="0"/>
          </a:p>
          <a:p>
            <a:r>
              <a:rPr lang="en-US" sz="120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26</a:t>
            </a:fld>
            <a:endParaRPr lang="en-US"/>
          </a:p>
        </p:txBody>
      </p:sp>
    </p:spTree>
    <p:extLst>
      <p:ext uri="{BB962C8B-B14F-4D97-AF65-F5344CB8AC3E}">
        <p14:creationId xmlns:p14="http://schemas.microsoft.com/office/powerpoint/2010/main" val="1416592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Cost containment in a managed care plan also provides</a:t>
            </a:r>
            <a:r>
              <a:rPr lang="en-US" sz="1200" baseline="0" dirty="0" smtClean="0"/>
              <a:t> for</a:t>
            </a:r>
            <a:r>
              <a:rPr lang="en-US" sz="1200" dirty="0" smtClean="0"/>
              <a:t> o</a:t>
            </a:r>
            <a:r>
              <a:rPr lang="en-US" sz="1200" kern="1200" baseline="0" dirty="0" smtClean="0">
                <a:solidFill>
                  <a:schemeClr val="tx1"/>
                </a:solidFill>
                <a:latin typeface="+mn-lt"/>
                <a:ea typeface="+mn-ea"/>
                <a:cs typeface="+mn-cs"/>
              </a:rPr>
              <a:t>btaining services in an emergency situation, which includes directives</a:t>
            </a:r>
          </a:p>
          <a:p>
            <a:r>
              <a:rPr lang="en-US" sz="1200" kern="1200" baseline="0" dirty="0" smtClean="0">
                <a:solidFill>
                  <a:schemeClr val="tx1"/>
                </a:solidFill>
                <a:latin typeface="+mn-lt"/>
                <a:ea typeface="+mn-ea"/>
                <a:cs typeface="+mn-cs"/>
              </a:rPr>
              <a:t>for the contact of an HMO before care is received, and what to do in case of life-threatening emergencies.</a:t>
            </a:r>
          </a:p>
          <a:p>
            <a:endParaRPr lang="en-US" sz="1200" kern="1200" baseline="0" dirty="0" smtClean="0">
              <a:solidFill>
                <a:schemeClr val="tx1"/>
              </a:solidFill>
              <a:latin typeface="+mn-lt"/>
              <a:ea typeface="+mn-ea"/>
              <a:cs typeface="+mn-cs"/>
            </a:endParaRPr>
          </a:p>
          <a:p>
            <a:r>
              <a:rPr lang="en-US" sz="1200" dirty="0" smtClean="0"/>
              <a:t>The Out-of-area Benefits and Services provisions provides a d</a:t>
            </a:r>
            <a:r>
              <a:rPr lang="en-US" sz="1200" kern="1200" baseline="0" dirty="0" smtClean="0">
                <a:solidFill>
                  <a:schemeClr val="tx1"/>
                </a:solidFill>
                <a:latin typeface="+mn-lt"/>
                <a:ea typeface="+mn-ea"/>
                <a:cs typeface="+mn-cs"/>
              </a:rPr>
              <a:t>escription of benefits and services available outside the</a:t>
            </a:r>
          </a:p>
          <a:p>
            <a:r>
              <a:rPr lang="en-US" sz="1200" kern="1200" baseline="0" dirty="0" smtClean="0">
                <a:solidFill>
                  <a:schemeClr val="tx1"/>
                </a:solidFill>
                <a:latin typeface="+mn-lt"/>
                <a:ea typeface="+mn-ea"/>
                <a:cs typeface="+mn-cs"/>
              </a:rPr>
              <a:t>HMO service area. Medically necessary emergency benefits must be made available when the</a:t>
            </a:r>
          </a:p>
          <a:p>
            <a:r>
              <a:rPr lang="en-US" sz="1200" kern="1200" baseline="0" dirty="0" smtClean="0">
                <a:solidFill>
                  <a:schemeClr val="tx1"/>
                </a:solidFill>
                <a:latin typeface="+mn-lt"/>
                <a:ea typeface="+mn-ea"/>
                <a:cs typeface="+mn-cs"/>
              </a:rPr>
              <a:t>insured is outside the service area.</a:t>
            </a:r>
            <a:endParaRPr lang="en-US" dirty="0" smtClean="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27</a:t>
            </a:fld>
            <a:endParaRPr lang="en-US"/>
          </a:p>
        </p:txBody>
      </p:sp>
    </p:spTree>
    <p:extLst>
      <p:ext uri="{BB962C8B-B14F-4D97-AF65-F5344CB8AC3E}">
        <p14:creationId xmlns:p14="http://schemas.microsoft.com/office/powerpoint/2010/main" val="427579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certain policy provisions, which are included in a health policy at no additional cost, health insurance plans offer a variety of riders. A rider is usually an additional benefit that must be added for an additional premium.</a:t>
            </a:r>
          </a:p>
          <a:p>
            <a:endParaRPr lang="en-US" baseline="0" dirty="0" smtClean="0"/>
          </a:p>
          <a:p>
            <a:r>
              <a:rPr lang="en-US" baseline="0" dirty="0" smtClean="0"/>
              <a:t>This first rider is called an Impairment rider. This rider specifically excludes coverage for a pre-existing condition that would otherwise reject coverage for the insured. So, in essence, this rider allows the insured to be covered for all other losses not related to this specific condition.</a:t>
            </a:r>
          </a:p>
          <a:p>
            <a:endParaRPr lang="en-US" baseline="0" dirty="0" smtClean="0"/>
          </a:p>
          <a:p>
            <a:r>
              <a:rPr lang="en-US" baseline="0" dirty="0" smtClean="0"/>
              <a:t>The Guaranteed insurability rider allows</a:t>
            </a:r>
            <a:r>
              <a:rPr lang="en-US" dirty="0" smtClean="0"/>
              <a:t> the insured to increase benefits at regular intervals, such as every 3 years, without evidence of insurability. This rider is often referred to as a Future Increase Option. The rider typically drops once the insured reaches a specified age, such as age 50.</a:t>
            </a:r>
          </a:p>
          <a:p>
            <a:endParaRPr lang="en-US" dirty="0" smtClean="0"/>
          </a:p>
          <a:p>
            <a:r>
              <a:rPr lang="en-US" dirty="0" smtClean="0"/>
              <a:t>The Multiple indemnity rider is an added benefit that pays double or triple the benefit is the insured dies within a specified period of time, such as 90 days, due to an accident. A rider that pays double the benefit is referred to as Double indemnity whereas a rider that pays triple the amount is referred to as triple indemnity,</a:t>
            </a:r>
            <a:endParaRPr lang="en-US" dirty="0"/>
          </a:p>
        </p:txBody>
      </p:sp>
      <p:sp>
        <p:nvSpPr>
          <p:cNvPr id="4" name="Slide Number Placeholder 3"/>
          <p:cNvSpPr>
            <a:spLocks noGrp="1"/>
          </p:cNvSpPr>
          <p:nvPr>
            <p:ph type="sldNum" sz="quarter" idx="10"/>
          </p:nvPr>
        </p:nvSpPr>
        <p:spPr/>
        <p:txBody>
          <a:bodyPr/>
          <a:lstStyle/>
          <a:p>
            <a:pPr>
              <a:defRPr/>
            </a:pPr>
            <a:fld id="{B3E7EAA4-D08F-406F-A06C-55EB19BF1C11}" type="slidenum">
              <a:rPr lang="en-US" smtClean="0"/>
              <a:pPr>
                <a:defRPr/>
              </a:pPr>
              <a:t>29</a:t>
            </a:fld>
            <a:endParaRPr lang="en-US"/>
          </a:p>
        </p:txBody>
      </p:sp>
    </p:spTree>
    <p:extLst>
      <p:ext uri="{BB962C8B-B14F-4D97-AF65-F5344CB8AC3E}">
        <p14:creationId xmlns:p14="http://schemas.microsoft.com/office/powerpoint/2010/main" val="115073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insurance provisions</a:t>
            </a:r>
            <a:r>
              <a:rPr lang="en-US" baseline="0" dirty="0" smtClean="0"/>
              <a:t> that are Mandatory are uniform provisions required to include specific wording designed to protect the insured. Optional provisions are included in the contract at the insurance companies option and are designed to protect the insurer.</a:t>
            </a:r>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3</a:t>
            </a:fld>
            <a:endParaRPr lang="en-US"/>
          </a:p>
        </p:txBody>
      </p:sp>
    </p:spTree>
    <p:extLst>
      <p:ext uri="{BB962C8B-B14F-4D97-AF65-F5344CB8AC3E}">
        <p14:creationId xmlns:p14="http://schemas.microsoft.com/office/powerpoint/2010/main" val="14612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Mandatory uniform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Provisions are required</a:t>
            </a:r>
            <a:r>
              <a:rPr lang="en-US" sz="1200" kern="1200" baseline="0" dirty="0" smtClean="0">
                <a:solidFill>
                  <a:schemeClr val="tx1"/>
                </a:solidFill>
                <a:latin typeface="+mn-lt"/>
                <a:ea typeface="+mn-ea"/>
                <a:cs typeface="+mn-cs"/>
              </a:rPr>
              <a:t> in all individual health policies and are designed to p</a:t>
            </a:r>
            <a:r>
              <a:rPr lang="en-US" sz="1200" kern="1200" dirty="0" smtClean="0">
                <a:solidFill>
                  <a:schemeClr val="tx1"/>
                </a:solidFill>
                <a:latin typeface="+mn-lt"/>
                <a:ea typeface="+mn-ea"/>
                <a:cs typeface="+mn-cs"/>
              </a:rPr>
              <a:t>rotect the Insured</a:t>
            </a:r>
          </a:p>
          <a:p>
            <a:r>
              <a:rPr lang="en-US" sz="1200" dirty="0" smtClean="0"/>
              <a:t>The wording can be changed but only if it is not less favorable to the insured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14DE027-75F2-4B43-B411-2643439FEB9A}" type="slidenum">
              <a:rPr lang="en-US" smtClean="0"/>
              <a:pPr/>
              <a:t>5</a:t>
            </a:fld>
            <a:endParaRPr lang="en-US"/>
          </a:p>
        </p:txBody>
      </p:sp>
    </p:spTree>
    <p:extLst>
      <p:ext uri="{BB962C8B-B14F-4D97-AF65-F5344CB8AC3E}">
        <p14:creationId xmlns:p14="http://schemas.microsoft.com/office/powerpoint/2010/main" val="158326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first provision is the Entire Contract clause. This provision states that the Policy, a copy of the application, any riders and amendments are part of the contract. All parts of the contract must be attached and in writing. The agent does not have the authority to approve changes in the contract. The owner must approve any modifications.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-Time Limit on Certain Defenses or the Incontestability clause: states that the Insurer has 2 years to contest material misstatements on the application -</a:t>
            </a:r>
            <a:r>
              <a:rPr lang="en-US" sz="1200" baseline="0" dirty="0" smtClean="0"/>
              <a:t> </a:t>
            </a:r>
            <a:r>
              <a:rPr lang="en-US" dirty="0" smtClean="0"/>
              <a:t>Incontestability clauses help protect insured people from insurers who may try to avoid paying benefits in the event of a claim. There is no time limit in the event the insured committed fraud on the application.</a:t>
            </a:r>
            <a:endParaRPr lang="en-US" b="1" i="1"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6</a:t>
            </a:fld>
            <a:endParaRPr lang="en-US"/>
          </a:p>
        </p:txBody>
      </p:sp>
    </p:spTree>
    <p:extLst>
      <p:ext uri="{BB962C8B-B14F-4D97-AF65-F5344CB8AC3E}">
        <p14:creationId xmlns:p14="http://schemas.microsoft.com/office/powerpoint/2010/main" val="7837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a:t>
            </a:r>
            <a:r>
              <a:rPr lang="en-US" sz="1200" baseline="0" dirty="0" smtClean="0"/>
              <a:t> </a:t>
            </a:r>
            <a:r>
              <a:rPr lang="en-US" sz="1200" dirty="0" smtClean="0"/>
              <a:t>Grace Period is the Period after premium due date before policy unintentionally</a:t>
            </a:r>
            <a:r>
              <a:rPr lang="en-US" sz="1200" baseline="0" dirty="0" smtClean="0"/>
              <a:t> </a:t>
            </a:r>
            <a:r>
              <a:rPr lang="en-US" sz="1200" dirty="0" smtClean="0"/>
              <a:t>lapses. The time period is based on frequency of premium payment.</a:t>
            </a:r>
            <a:endParaRPr lang="en-US" dirty="0" smtClean="0"/>
          </a:p>
          <a:p>
            <a:r>
              <a:rPr lang="en-US" sz="1200" dirty="0" smtClean="0"/>
              <a:t>	</a:t>
            </a:r>
            <a:r>
              <a:rPr lang="en-US" sz="1200" kern="1200" dirty="0" smtClean="0">
                <a:solidFill>
                  <a:schemeClr val="tx1"/>
                </a:solidFill>
                <a:latin typeface="+mn-lt"/>
                <a:ea typeface="+mn-ea"/>
                <a:cs typeface="+mn-cs"/>
              </a:rPr>
              <a:t>Weekly premiums have a 7 day grace period, Monthly premiums have a 10 day grace</a:t>
            </a:r>
            <a:r>
              <a:rPr lang="en-US" sz="1200" kern="1200" baseline="0" dirty="0" smtClean="0">
                <a:solidFill>
                  <a:schemeClr val="tx1"/>
                </a:solidFill>
                <a:latin typeface="+mn-lt"/>
                <a:ea typeface="+mn-ea"/>
                <a:cs typeface="+mn-cs"/>
              </a:rPr>
              <a:t> period</a:t>
            </a:r>
            <a:r>
              <a:rPr lang="en-US" sz="1200" kern="1200" dirty="0" smtClean="0">
                <a:solidFill>
                  <a:schemeClr val="tx1"/>
                </a:solidFill>
                <a:latin typeface="+mn-lt"/>
                <a:ea typeface="+mn-ea"/>
                <a:cs typeface="+mn-cs"/>
              </a:rPr>
              <a:t>, and all other frequencies such as quarterly, semi-annual and annual premiums have a 31 day grace period. </a:t>
            </a:r>
          </a:p>
          <a:p>
            <a:endParaRPr lang="en-US" dirty="0" smtClean="0"/>
          </a:p>
          <a:p>
            <a:r>
              <a:rPr lang="en-US" sz="1200" dirty="0" smtClean="0"/>
              <a:t>If</a:t>
            </a:r>
            <a:r>
              <a:rPr lang="en-US" sz="1200" baseline="0" dirty="0" smtClean="0"/>
              <a:t> a policy lapses due to nonpayment, the policy will allow for a </a:t>
            </a:r>
            <a:r>
              <a:rPr lang="en-US" sz="1200" dirty="0" smtClean="0"/>
              <a:t>Reinstatement.</a:t>
            </a:r>
            <a:r>
              <a:rPr lang="en-US" sz="1200" baseline="0" dirty="0" smtClean="0"/>
              <a:t> Reinstatement brings the policy up to date and restores the original premium. The owner must pay</a:t>
            </a:r>
            <a:r>
              <a:rPr lang="en-US" sz="1200" dirty="0" smtClean="0"/>
              <a:t> back premiums plus interest, complete a new application and most likely show proof of insurability. The insurer has 45 days to determine the reinstatement. If they take no action after 45 days the policy is reinstated. Accidents are covered immediately upon reinstatement however there is a 10 probationary period for losses due to sickness</a:t>
            </a:r>
            <a:endParaRPr lang="en-US" dirty="0" smtClean="0"/>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7</a:t>
            </a:fld>
            <a:endParaRPr lang="en-US"/>
          </a:p>
        </p:txBody>
      </p:sp>
    </p:spTree>
    <p:extLst>
      <p:ext uri="{BB962C8B-B14F-4D97-AF65-F5344CB8AC3E}">
        <p14:creationId xmlns:p14="http://schemas.microsoft.com/office/powerpoint/2010/main" val="275658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Notice of Claim is a provision that requires the insured to promptly notify the insurer in the event that a lass has occurred against the insured. The insured must notify the company within 20 days from the onset of the injury or sickness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After receiving Notice of Claim from the insured, the Claim Forms provision states that the insurer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must send the insured the proper claim forms within 15 days of notification.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Proof of Loss provision</a:t>
            </a:r>
            <a:r>
              <a:rPr lang="en-US" sz="1200" kern="1200" baseline="0" dirty="0" smtClean="0">
                <a:solidFill>
                  <a:schemeClr val="tx1"/>
                </a:solidFill>
                <a:latin typeface="+mn-lt"/>
                <a:ea typeface="+mn-ea"/>
                <a:cs typeface="+mn-cs"/>
              </a:rPr>
              <a:t> requires the </a:t>
            </a:r>
            <a:r>
              <a:rPr lang="en-US" sz="1200" kern="1200" dirty="0" smtClean="0">
                <a:solidFill>
                  <a:schemeClr val="tx1"/>
                </a:solidFill>
                <a:latin typeface="+mn-lt"/>
                <a:ea typeface="+mn-ea"/>
                <a:cs typeface="+mn-cs"/>
              </a:rPr>
              <a:t>Insured to submit completed claim forms to insurer within 90 days of the loss. This is a sworn statement that usually must be furnished by the insured to an insurer before any loss under a policy may be paid. If</a:t>
            </a:r>
            <a:r>
              <a:rPr lang="en-US" sz="1200" kern="1200" baseline="0" dirty="0" smtClean="0">
                <a:solidFill>
                  <a:schemeClr val="tx1"/>
                </a:solidFill>
                <a:latin typeface="+mn-lt"/>
                <a:ea typeface="+mn-ea"/>
                <a:cs typeface="+mn-cs"/>
              </a:rPr>
              <a:t> it is not possible for the proof of loss to be submitted within 90 days, the insurer may provide additional time, but no longer than 1 year.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8</a:t>
            </a:fld>
            <a:endParaRPr lang="en-US"/>
          </a:p>
        </p:txBody>
      </p:sp>
    </p:spTree>
    <p:extLst>
      <p:ext uri="{BB962C8B-B14F-4D97-AF65-F5344CB8AC3E}">
        <p14:creationId xmlns:p14="http://schemas.microsoft.com/office/powerpoint/2010/main" val="375765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Time of Payment of Claims requires the claim be paid </a:t>
            </a:r>
            <a:r>
              <a:rPr lang="en-US" sz="1200" kern="1200" dirty="0" smtClean="0">
                <a:solidFill>
                  <a:schemeClr val="tx1"/>
                </a:solidFill>
                <a:latin typeface="+mn-lt"/>
                <a:ea typeface="+mn-ea"/>
                <a:cs typeface="+mn-cs"/>
              </a:rPr>
              <a:t>Immediately</a:t>
            </a:r>
            <a:r>
              <a:rPr lang="en-US" sz="1200" dirty="0" smtClean="0"/>
              <a:t> upon receipt of proof. Under the Legal Actions provision</a:t>
            </a:r>
            <a:r>
              <a:rPr lang="en-US" sz="1200" baseline="0" dirty="0" smtClean="0"/>
              <a:t> we will clarify that the insurer has 60 days to pay.</a:t>
            </a:r>
            <a:endParaRPr lang="en-US" dirty="0" smtClean="0"/>
          </a:p>
          <a:p>
            <a:r>
              <a:rPr lang="en-US" sz="1200" dirty="0" smtClean="0"/>
              <a:t>The Payment of Claims provision states that Benefits are to be paid to either the insured, the beneficiary or to the provider</a:t>
            </a:r>
            <a:endParaRPr lang="en-US" dirty="0" smtClean="0"/>
          </a:p>
          <a:p>
            <a:r>
              <a:rPr lang="en-US" sz="1200" dirty="0" smtClean="0"/>
              <a:t>The Physical Exam and Autopsy provision allows for the</a:t>
            </a:r>
            <a:r>
              <a:rPr lang="en-US" dirty="0" smtClean="0"/>
              <a:t> insurance company, at its own expense, the right and opportunity to examine the insured when and as often as it may reasonably require while a claim is pending. Where not prohibited, they may require an autopsy in the case of death. For example, an insurer may not pay a claim on an Accidental Death Policy if they do not have proof the loss was due to an accident and not a sickness.</a:t>
            </a:r>
            <a:endParaRPr lang="en-US" dirty="0"/>
          </a:p>
        </p:txBody>
      </p:sp>
      <p:sp>
        <p:nvSpPr>
          <p:cNvPr id="4" name="Slide Number Placeholder 3"/>
          <p:cNvSpPr>
            <a:spLocks noGrp="1"/>
          </p:cNvSpPr>
          <p:nvPr>
            <p:ph type="sldNum" sz="quarter" idx="10"/>
          </p:nvPr>
        </p:nvSpPr>
        <p:spPr/>
        <p:txBody>
          <a:bodyPr/>
          <a:lstStyle/>
          <a:p>
            <a:fld id="{C14DE027-75F2-4B43-B411-2643439FEB9A}" type="slidenum">
              <a:rPr lang="en-US" smtClean="0"/>
              <a:pPr/>
              <a:t>9</a:t>
            </a:fld>
            <a:endParaRPr lang="en-US"/>
          </a:p>
        </p:txBody>
      </p:sp>
    </p:spTree>
    <p:extLst>
      <p:ext uri="{BB962C8B-B14F-4D97-AF65-F5344CB8AC3E}">
        <p14:creationId xmlns:p14="http://schemas.microsoft.com/office/powerpoint/2010/main" val="5371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Under the Legal Actions Provision, if a claim is not paid immediately, the claimant must wait at least 60 days before filing a lawsuit. Such suits must be filed within three years, in most states. </a:t>
            </a:r>
            <a:r>
              <a:rPr lang="en-US" dirty="0" smtClean="0"/>
              <a:t>This provision is designed to protect the insurance company from unnecessary, frivolous or hard-to-prove lawsuits. The 60 days gives the insurance company time to resolve an outstanding matter without both parties incurring unnecessary legal expenses. The 3 years is not an unreasonable time limit for filing a suit. After 3 years (and possibly sooner), it becomes very difficult for both parties to provide a good, clear record of events relating to a claim. </a:t>
            </a:r>
          </a:p>
          <a:p>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Change of Beneficiary provides that the owner can change the beneficiary at any time and Consent not required unless an irrevocable beneficiary is named. In that case, the beneficiary</a:t>
            </a:r>
            <a:r>
              <a:rPr lang="en-US" sz="1200" kern="1200" baseline="0" dirty="0" smtClean="0">
                <a:solidFill>
                  <a:schemeClr val="tx1"/>
                </a:solidFill>
                <a:latin typeface="+mn-lt"/>
                <a:ea typeface="+mn-ea"/>
                <a:cs typeface="+mn-cs"/>
              </a:rPr>
              <a:t> can only be changed with consent of that named beneficiary.</a:t>
            </a:r>
          </a:p>
          <a:p>
            <a:endParaRPr lang="en-US" dirty="0" smtClean="0"/>
          </a:p>
        </p:txBody>
      </p:sp>
      <p:sp>
        <p:nvSpPr>
          <p:cNvPr id="4" name="Slide Number Placeholder 3"/>
          <p:cNvSpPr>
            <a:spLocks noGrp="1"/>
          </p:cNvSpPr>
          <p:nvPr>
            <p:ph type="sldNum" sz="quarter" idx="10"/>
          </p:nvPr>
        </p:nvSpPr>
        <p:spPr/>
        <p:txBody>
          <a:bodyPr/>
          <a:lstStyle/>
          <a:p>
            <a:fld id="{C14DE027-75F2-4B43-B411-2643439FEB9A}" type="slidenum">
              <a:rPr lang="en-US" smtClean="0"/>
              <a:pPr/>
              <a:t>10</a:t>
            </a:fld>
            <a:endParaRPr lang="en-US"/>
          </a:p>
        </p:txBody>
      </p:sp>
    </p:spTree>
    <p:extLst>
      <p:ext uri="{BB962C8B-B14F-4D97-AF65-F5344CB8AC3E}">
        <p14:creationId xmlns:p14="http://schemas.microsoft.com/office/powerpoint/2010/main" val="253798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586153259"/>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2"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ABD268E-56C3-4FEB-9014-CEA91067523B}" type="slidenum">
              <a:rPr lang="en-US" smtClean="0"/>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DEA0E89-7C13-46EB-8829-47187D66B0B3}" type="datetimeFigureOut">
              <a:rPr lang="en-US" smtClean="0"/>
              <a:pPr>
                <a:defRPr/>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88FEA3-E631-402B-8E13-6CAE7BC5BBAC}" type="slidenum">
              <a:rPr lang="en-US" smtClean="0"/>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1DEF2CDA-D89D-4E5E-885D-C9568D174198}" type="datetimeFigureOut">
              <a:rPr lang="en-US" smtClean="0"/>
              <a:pPr>
                <a:defRPr/>
              </a:pPr>
              <a:t>5/27/2015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3E276FC7-0741-461F-9D4E-8085307BD9C0}" type="datetimeFigureOut">
              <a:rPr lang="en-US" smtClean="0"/>
              <a:pPr>
                <a:defRPr/>
              </a:pPr>
              <a:t>5/27/2015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E172D2-22B5-4E99-8A8C-1DE6F730AAD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2B44136-8C1F-4F19-A70B-A22BB7122471}" type="datetimeFigureOut">
              <a:rPr lang="en-US" smtClean="0"/>
              <a:pPr>
                <a:defRPr/>
              </a:pPr>
              <a:t>5/27/2015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B5099B-35F6-42B3-B753-F6DB45A1C22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08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959361E4-B7AE-443E-9E80-EA503B0AE6BA}" type="datetimeFigureOut">
              <a:rPr lang="en-US" smtClean="0"/>
              <a:pPr>
                <a:defRPr/>
              </a:pPr>
              <a:t>5/27/2015</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F6EEF02-FC76-476A-BAD3-D0BF9DD22CD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275E699-9200-47C6-A3E9-996E85007305}" type="datetimeFigureOut">
              <a:rPr lang="en-US" smtClean="0"/>
              <a:pPr>
                <a:defRPr/>
              </a:pPr>
              <a:t>5/27/2015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E7AE3B1-8632-4804-99EC-F756DE64EB7D}"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8BC79D12-4BB8-4100-BE11-CAF11486FBED}" type="datetimeFigureOut">
              <a:rPr lang="en-US" smtClean="0"/>
              <a:pPr>
                <a:defRPr/>
              </a:pPr>
              <a:t>5/27/2015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8ABED9-EFE5-440E-B1EB-4615FB890D7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34AF8288-9708-4507-862D-2E409E9FE8DC}" type="datetimeFigureOut">
              <a:rPr lang="en-US" smtClean="0"/>
              <a:pPr>
                <a:defRPr/>
              </a:pPr>
              <a:t>5/27/2015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6627F91-6D03-4572-94DD-63E692A4657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B83E608-95EA-492B-B99A-91E93C075765}" type="datetimeFigureOut">
              <a:rPr lang="en-US" smtClean="0"/>
              <a:pPr>
                <a:defRPr/>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C045630-43F1-4154-9645-2344E6984702}"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07703BE1-CE63-4032-8500-20C883124356}" type="datetimeFigureOut">
              <a:rPr lang="en-US" smtClean="0"/>
              <a:pPr>
                <a:defRPr/>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5B595A5-B0A1-40EF-8D8B-4B400D353204}"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fld id="{25B9A67F-A271-4844-9330-141DC74E4DBF}" type="datetimeFigureOut">
              <a:rPr lang="en-US" smtClean="0"/>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7"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5/27/2015</a:t>
            </a:fld>
            <a:endParaRPr lang="en-US"/>
          </a:p>
        </p:txBody>
      </p:sp>
      <p:sp>
        <p:nvSpPr>
          <p:cNvPr id="5" name="Footer Placeholder 4"/>
          <p:cNvSpPr>
            <a:spLocks noGrp="1"/>
          </p:cNvSpPr>
          <p:nvPr>
            <p:ph type="ftr" sz="quarter" idx="11"/>
          </p:nvPr>
        </p:nvSpPr>
        <p:spPr>
          <a:xfrm>
            <a:off x="4876800" y="6553200"/>
            <a:ext cx="3810000" cy="340046"/>
          </a:xfrm>
          <a:prstGeom prst="rect">
            <a:avLst/>
          </a:prstGeom>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1972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876800" y="6553200"/>
            <a:ext cx="3810000" cy="340046"/>
          </a:xfrm>
          <a:prstGeom prst="rect">
            <a:avLst/>
          </a:prstGeom>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a:prstGeom prst="rect">
            <a:avLst/>
          </a:prstGeo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61308244"/>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pPr fontAlgn="base">
              <a:spcBef>
                <a:spcPct val="0"/>
              </a:spcBef>
              <a:spcAft>
                <a:spcPct val="0"/>
              </a:spcAft>
            </a:pPr>
            <a:endParaRPr lang="en-US">
              <a:solidFill>
                <a:srgbClr val="FFFFFF"/>
              </a:solidFill>
            </a:endParaRPr>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472319128"/>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5623869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231912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586153259"/>
      </p:ext>
    </p:extLst>
  </p:cSld>
  <p:clrMapOvr>
    <a:masterClrMapping/>
  </p:clrMapOvr>
  <p:transition spd="slow">
    <p:push dir="u"/>
  </p:transition>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endParaRPr lang="en-US">
              <a:solidFill>
                <a:srgbClr val="FFFFFF"/>
              </a:solidFill>
            </a:endParaRPr>
          </a:p>
        </p:txBody>
      </p:sp>
      <p:pic>
        <p:nvPicPr>
          <p:cNvPr id="4" name="Picture 2" descr="C:\Users\Dave\AppData\Local\Microsoft\Windows\Temporary Internet Files\Content.IE5\FHMILOEV\MP900439536[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197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2"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ABD268E-56C3-4FEB-9014-CEA91067523B}" type="slidenum">
              <a:rPr lang="en-US" smtClean="0"/>
              <a:pPr>
                <a:defRPr/>
              </a:pPr>
              <a:t>‹#›</a:t>
            </a:fld>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DEA0E89-7C13-46EB-8829-47187D66B0B3}" type="datetimeFigureOut">
              <a:rPr lang="en-US" smtClean="0"/>
              <a:pPr>
                <a:defRPr/>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88FEA3-E631-402B-8E13-6CAE7BC5BBAC}" type="slidenum">
              <a:rPr lang="en-US" smtClean="0"/>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1DEF2CDA-D89D-4E5E-885D-C9568D174198}" type="datetimeFigureOut">
              <a:rPr lang="en-US" smtClean="0"/>
              <a:pPr>
                <a:defRPr/>
              </a:pPr>
              <a:t>5/27/2015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lvl1pPr>
              <a:defRPr>
                <a:solidFill>
                  <a:srgbClr val="000000"/>
                </a:solidFill>
              </a:defRPr>
            </a:lvl1pPr>
            <a:extLst/>
          </a:lstStyle>
          <a:p>
            <a:r>
              <a:rPr lang="en-US" smtClean="0"/>
              <a:t>Click to edit Master title style</a:t>
            </a:r>
            <a:endParaRPr lang="en-US" dirty="0"/>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3E276FC7-0741-461F-9D4E-8085307BD9C0}" type="datetimeFigureOut">
              <a:rPr lang="en-US" smtClean="0"/>
              <a:pPr>
                <a:defRPr/>
              </a:pPr>
              <a:t>5/27/2015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E172D2-22B5-4E99-8A8C-1DE6F730AAD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2B44136-8C1F-4F19-A70B-A22BB7122471}" type="datetimeFigureOut">
              <a:rPr lang="en-US" smtClean="0"/>
              <a:pPr>
                <a:defRPr/>
              </a:pPr>
              <a:t>5/27/2015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B5099B-35F6-42B3-B753-F6DB45A1C22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t="11250" b="35001"/>
          <a:stretch>
            <a:fillRect/>
          </a:stretch>
        </p:blipFill>
        <p:spPr bwMode="auto">
          <a:xfrm>
            <a:off x="0" y="3200400"/>
            <a:ext cx="9144000" cy="3276600"/>
          </a:xfrm>
          <a:prstGeom prst="rect">
            <a:avLst/>
          </a:prstGeom>
          <a:noFill/>
          <a:ln w="9525">
            <a:noFill/>
            <a:miter lim="800000"/>
            <a:headEnd/>
            <a:tailEnd/>
          </a:ln>
        </p:spPr>
      </p:pic>
      <p:cxnSp>
        <p:nvCxnSpPr>
          <p:cNvPr id="4" name="Straight Connector 3"/>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extLst/>
          </a:lstStyle>
          <a:p>
            <a:pPr>
              <a:defRPr/>
            </a:pPr>
            <a:fld id="{9F6EEF02-FC76-476A-BAD3-D0BF9DD22CD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275E699-9200-47C6-A3E9-996E85007305}" type="datetimeFigureOut">
              <a:rPr lang="en-US" smtClean="0"/>
              <a:pPr>
                <a:defRPr/>
              </a:pPr>
              <a:t>5/27/2015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E7AE3B1-8632-4804-99EC-F756DE64EB7D}" type="slidenum">
              <a:rPr lang="en-US" smtClean="0"/>
              <a:pPr>
                <a:defRPr/>
              </a:pPr>
              <a:t>‹#›</a:t>
            </a:fld>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8BC79D12-4BB8-4100-BE11-CAF11486FBED}" type="datetimeFigureOut">
              <a:rPr lang="en-US" smtClean="0"/>
              <a:pPr>
                <a:defRPr/>
              </a:pPr>
              <a:t>5/27/2015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8ABED9-EFE5-440E-B1EB-4615FB890D7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34AF8288-9708-4507-862D-2E409E9FE8DC}" type="datetimeFigureOut">
              <a:rPr lang="en-US" smtClean="0"/>
              <a:pPr>
                <a:defRPr/>
              </a:pPr>
              <a:t>5/27/2015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6627F91-6D03-4572-94DD-63E692A4657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B83E608-95EA-492B-B99A-91E93C075765}" type="datetimeFigureOut">
              <a:rPr lang="en-US" smtClean="0"/>
              <a:pPr>
                <a:defRPr/>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C045630-43F1-4154-9645-2344E6984702}" type="slidenum">
              <a:rPr lang="en-US" smtClean="0"/>
              <a:pPr>
                <a:defRPr/>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07703BE1-CE63-4032-8500-20C883124356}" type="datetimeFigureOut">
              <a:rPr lang="en-US" smtClean="0"/>
              <a:pPr>
                <a:defRPr/>
              </a:pPr>
              <a:t>5/27/2015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5B595A5-B0A1-40EF-8D8B-4B400D353204}" type="slidenum">
              <a:rPr lang="en-US" smtClean="0"/>
              <a:pPr>
                <a:defRPr/>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estion">
    <p:spTree>
      <p:nvGrpSpPr>
        <p:cNvPr id="1" name=""/>
        <p:cNvGrpSpPr/>
        <p:nvPr/>
      </p:nvGrpSpPr>
      <p:grpSpPr>
        <a:xfrm>
          <a:off x="0" y="0"/>
          <a:ext cx="0" cy="0"/>
          <a:chOff x="0" y="0"/>
          <a:chExt cx="0" cy="0"/>
        </a:xfrm>
      </p:grpSpPr>
      <p:sp>
        <p:nvSpPr>
          <p:cNvPr id="7" name="TextBox 6"/>
          <p:cNvSpPr txBox="1"/>
          <p:nvPr/>
        </p:nvSpPr>
        <p:spPr>
          <a:xfrm>
            <a:off x="381000" y="152400"/>
            <a:ext cx="8305800" cy="76944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defRPr/>
            </a:pPr>
            <a:r>
              <a:rPr lang="en-US" sz="4400" b="1" i="1" spc="150" dirty="0">
                <a:ln w="11430">
                  <a:solidFill>
                    <a:srgbClr val="FFFFFF"/>
                  </a:solidFill>
                </a:ln>
                <a:solidFill>
                  <a:srgbClr val="A50021"/>
                </a:solidFill>
                <a:effectLst>
                  <a:outerShdw dist="50800" dir="2700000" sx="99000" sy="99000" algn="tl" rotWithShape="0">
                    <a:prstClr val="black"/>
                  </a:outerShdw>
                </a:effectLst>
                <a:latin typeface="Calibri" pitchFamily="34" charset="0"/>
                <a:cs typeface="Calibri" pitchFamily="34" charset="0"/>
              </a:rPr>
              <a:t>Mastery Questions</a:t>
            </a:r>
          </a:p>
        </p:txBody>
      </p:sp>
      <p:pic>
        <p:nvPicPr>
          <p:cNvPr id="9" name="Picture 2"/>
          <p:cNvPicPr>
            <a:picLocks noChangeAspect="1" noChangeArrowheads="1"/>
          </p:cNvPicPr>
          <p:nvPr/>
        </p:nvPicPr>
        <p:blipFill>
          <a:blip r:embed="rId2" cstate="print"/>
          <a:srcRect t="39999" b="23750"/>
          <a:stretch>
            <a:fillRect/>
          </a:stretch>
        </p:blipFill>
        <p:spPr bwMode="auto">
          <a:xfrm>
            <a:off x="0" y="4267200"/>
            <a:ext cx="9144000" cy="2209800"/>
          </a:xfrm>
          <a:prstGeom prst="rect">
            <a:avLst/>
          </a:prstGeom>
          <a:noFill/>
          <a:ln w="9525">
            <a:noFill/>
            <a:miter lim="800000"/>
            <a:headEnd/>
            <a:tailEnd/>
          </a:ln>
        </p:spPr>
      </p:pic>
      <p:cxnSp>
        <p:nvCxnSpPr>
          <p:cNvPr id="11" name="Straight Connector 10"/>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3124200"/>
            <a:ext cx="8229600" cy="3505200"/>
          </a:xfrm>
        </p:spPr>
        <p:txBody>
          <a:bodyPr>
            <a:normAutofit/>
          </a:bodyPr>
          <a:lstStyle>
            <a:lvl1pPr marL="640080" indent="-640080">
              <a:lnSpc>
                <a:spcPct val="100000"/>
              </a:lnSpc>
              <a:spcBef>
                <a:spcPts val="1200"/>
              </a:spcBef>
              <a:buClrTx/>
              <a:buSzPct val="100000"/>
              <a:buFont typeface="+mj-lt"/>
              <a:buAutoNum type="alphaLcParenR"/>
              <a:defRPr sz="28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990600"/>
            <a:ext cx="8229600" cy="2057400"/>
          </a:xfrm>
          <a:noFill/>
          <a:ln w="19050">
            <a:noFill/>
          </a:ln>
        </p:spPr>
        <p:txBody>
          <a:bodyPr anchor="t" anchorCtr="0"/>
          <a:lstStyle>
            <a:lvl1pPr marL="640080" indent="-640080">
              <a:buSzPct val="100000"/>
              <a:buFont typeface="+mj-lt"/>
              <a:buNone/>
              <a:defRPr lang="en-US" sz="3200" b="0" kern="1200" baseline="0" dirty="0">
                <a:solidFill>
                  <a:srgbClr val="000000"/>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12"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62386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Section Header">
    <p:bg>
      <p:bgRef idx="1003">
        <a:schemeClr val="bg1"/>
      </p:bgRef>
    </p:bg>
    <p:spTree>
      <p:nvGrpSpPr>
        <p:cNvPr id="1" name=""/>
        <p:cNvGrpSpPr/>
        <p:nvPr/>
      </p:nvGrpSpPr>
      <p:grpSpPr>
        <a:xfrm>
          <a:off x="0" y="0"/>
          <a:ext cx="0" cy="0"/>
          <a:chOff x="0" y="0"/>
          <a:chExt cx="0" cy="0"/>
        </a:xfrm>
      </p:grpSpPr>
      <p:sp>
        <p:nvSpPr>
          <p:cNvPr id="4" name="Chevron 3"/>
          <p:cNvSpPr/>
          <p:nvPr/>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3"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7.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8.png"/><Relationship Id="rId2" Type="http://schemas.openxmlformats.org/officeDocument/2006/relationships/slideLayout" Target="../slideLayouts/slideLayout48.xml"/><Relationship Id="rId16"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1" cstate="print"/>
          <a:srcRect/>
          <a:stretch>
            <a:fillRect/>
          </a:stretch>
        </p:blipFill>
        <p:spPr bwMode="auto">
          <a:xfrm>
            <a:off x="0" y="6553200"/>
            <a:ext cx="9144000" cy="304800"/>
          </a:xfrm>
          <a:prstGeom prst="rect">
            <a:avLst/>
          </a:prstGeom>
          <a:noFill/>
          <a:ln w="9525">
            <a:noFill/>
            <a:miter lim="800000"/>
            <a:headEnd/>
            <a:tailEnd/>
          </a:ln>
        </p:spPr>
      </p:pic>
      <p:pic>
        <p:nvPicPr>
          <p:cNvPr id="1027" name="Picture 3"/>
          <p:cNvPicPr>
            <a:picLocks noChangeAspect="1" noChangeArrowheads="1"/>
          </p:cNvPicPr>
          <p:nvPr/>
        </p:nvPicPr>
        <p:blipFill>
          <a:blip r:embed="rId22"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1E2EF6D1-2A2F-4349-8FF3-68B36AC036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pPr fontAlgn="base">
              <a:spcBef>
                <a:spcPct val="0"/>
              </a:spcBef>
              <a:spcAft>
                <a:spcPct val="0"/>
              </a:spcAft>
            </a:pPr>
            <a:endParaRPr lang="en-US">
              <a:solidFill>
                <a:srgbClr val="FFFFFF"/>
              </a:solidFill>
            </a:endParaRPr>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print"/>
          <a:srcRect/>
          <a:stretch>
            <a:fillRect/>
          </a:stretch>
        </p:blipFill>
        <p:spPr bwMode="auto">
          <a:xfrm>
            <a:off x="0" y="6553200"/>
            <a:ext cx="9144000" cy="304800"/>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55800479-787D-452B-9D06-64CDB46617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3" r:id="rId13"/>
    <p:sldLayoutId id="2147483724" r:id="rId14"/>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1"/>
          </a:solidFill>
          <a:latin typeface="Lucida Sans Unicode" pitchFamily="34" charset="0"/>
        </a:defRPr>
      </a:lvl2pPr>
      <a:lvl3pPr algn="l" rtl="0" eaLnBrk="1" fontAlgn="base" hangingPunct="1">
        <a:spcBef>
          <a:spcPct val="0"/>
        </a:spcBef>
        <a:spcAft>
          <a:spcPct val="0"/>
        </a:spcAft>
        <a:defRPr sz="4100" b="1">
          <a:solidFill>
            <a:schemeClr val="tx1"/>
          </a:solidFill>
          <a:latin typeface="Lucida Sans Unicode" pitchFamily="34" charset="0"/>
        </a:defRPr>
      </a:lvl3pPr>
      <a:lvl4pPr algn="l" rtl="0" eaLnBrk="1" fontAlgn="base" hangingPunct="1">
        <a:spcBef>
          <a:spcPct val="0"/>
        </a:spcBef>
        <a:spcAft>
          <a:spcPct val="0"/>
        </a:spcAft>
        <a:defRPr sz="4100" b="1">
          <a:solidFill>
            <a:schemeClr val="tx1"/>
          </a:solidFill>
          <a:latin typeface="Lucida Sans Unicode" pitchFamily="34" charset="0"/>
        </a:defRPr>
      </a:lvl4pPr>
      <a:lvl5pPr algn="l" rtl="0" eaLnBrk="1" fontAlgn="base" hangingPunct="1">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ctrTitle"/>
          </p:nvPr>
        </p:nvSpPr>
        <p:spPr>
          <a:xfrm>
            <a:off x="685800" y="1752601"/>
            <a:ext cx="7772400" cy="1829761"/>
          </a:xfrm>
        </p:spPr>
        <p:txBody>
          <a:bodyPr/>
          <a:lstStyle/>
          <a:p>
            <a:r>
              <a:rPr lang="en-US" dirty="0" smtClean="0"/>
              <a:t>Chapter </a:t>
            </a:r>
            <a:r>
              <a:rPr lang="en-US" dirty="0" smtClean="0"/>
              <a:t>12</a:t>
            </a:r>
            <a:endParaRPr lang="en-US" dirty="0"/>
          </a:p>
        </p:txBody>
      </p:sp>
      <p:sp>
        <p:nvSpPr>
          <p:cNvPr id="6" name="Subtitle 7"/>
          <p:cNvSpPr>
            <a:spLocks noGrp="1"/>
          </p:cNvSpPr>
          <p:nvPr>
            <p:ph type="subTitle" idx="1"/>
          </p:nvPr>
        </p:nvSpPr>
        <p:spPr>
          <a:xfrm>
            <a:off x="685800" y="3611607"/>
            <a:ext cx="7772400" cy="1199704"/>
          </a:xfrm>
        </p:spPr>
        <p:txBody>
          <a:bodyPr/>
          <a:lstStyle/>
          <a:p>
            <a:r>
              <a:rPr lang="en-US" dirty="0" smtClean="0"/>
              <a:t>Individual Policy Provisions </a:t>
            </a:r>
            <a:endParaRPr lang="en-US" dirty="0"/>
          </a:p>
        </p:txBody>
      </p:sp>
    </p:spTree>
    <p:extLst>
      <p:ext uri="{BB962C8B-B14F-4D97-AF65-F5344CB8AC3E}">
        <p14:creationId xmlns:p14="http://schemas.microsoft.com/office/powerpoint/2010/main" val="42783621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ages.intomobile.com/wp-content/uploads/2011/05/legal.jpg"/>
          <p:cNvPicPr>
            <a:picLocks noChangeAspect="1" noChangeArrowheads="1"/>
          </p:cNvPicPr>
          <p:nvPr/>
        </p:nvPicPr>
        <p:blipFill>
          <a:blip r:embed="rId3" cstate="print"/>
          <a:srcRect r="3806"/>
          <a:stretch>
            <a:fillRect/>
          </a:stretch>
        </p:blipFill>
        <p:spPr bwMode="auto">
          <a:xfrm>
            <a:off x="5467768" y="1153390"/>
            <a:ext cx="3676232" cy="2867891"/>
          </a:xfrm>
          <a:prstGeom prst="rect">
            <a:avLst/>
          </a:prstGeom>
          <a:noFill/>
        </p:spPr>
      </p:pic>
      <p:sp>
        <p:nvSpPr>
          <p:cNvPr id="8" name="Content Placeholder 7"/>
          <p:cNvSpPr>
            <a:spLocks noGrp="1"/>
          </p:cNvSpPr>
          <p:nvPr>
            <p:ph idx="1"/>
          </p:nvPr>
        </p:nvSpPr>
        <p:spPr/>
        <p:txBody>
          <a:bodyPr/>
          <a:lstStyle/>
          <a:p>
            <a:pPr>
              <a:spcBef>
                <a:spcPts val="3600"/>
              </a:spcBef>
            </a:pPr>
            <a:r>
              <a:rPr lang="en-US" b="1" dirty="0" smtClean="0">
                <a:solidFill>
                  <a:schemeClr val="accent1"/>
                </a:solidFill>
              </a:rPr>
              <a:t>Legal Actions</a:t>
            </a:r>
            <a:endParaRPr lang="en-US" dirty="0" smtClean="0">
              <a:solidFill>
                <a:schemeClr val="accent1"/>
              </a:solidFill>
            </a:endParaRPr>
          </a:p>
          <a:p>
            <a:pPr lvl="1">
              <a:spcBef>
                <a:spcPts val="0"/>
              </a:spcBef>
            </a:pPr>
            <a:r>
              <a:rPr lang="en-US" sz="2400" dirty="0" smtClean="0"/>
              <a:t>Insured must wait </a:t>
            </a:r>
            <a:r>
              <a:rPr lang="en-US" sz="2400" b="1" dirty="0" smtClean="0">
                <a:solidFill>
                  <a:schemeClr val="accent1"/>
                </a:solidFill>
              </a:rPr>
              <a:t>60 days</a:t>
            </a:r>
            <a:r>
              <a:rPr lang="en-US" sz="2400" b="1" dirty="0" smtClean="0">
                <a:solidFill>
                  <a:srgbClr val="C00000"/>
                </a:solidFill>
              </a:rPr>
              <a:t> </a:t>
            </a:r>
            <a:br>
              <a:rPr lang="en-US" sz="2400" b="1" dirty="0" smtClean="0">
                <a:solidFill>
                  <a:srgbClr val="C00000"/>
                </a:solidFill>
              </a:rPr>
            </a:br>
            <a:r>
              <a:rPr lang="en-US" sz="2400" dirty="0" smtClean="0"/>
              <a:t>but no later than </a:t>
            </a:r>
            <a:r>
              <a:rPr lang="en-US" sz="2400" b="1" dirty="0" smtClean="0">
                <a:solidFill>
                  <a:schemeClr val="accent1"/>
                </a:solidFill>
              </a:rPr>
              <a:t>3 years </a:t>
            </a:r>
            <a:r>
              <a:rPr lang="en-US" sz="2400" dirty="0" smtClean="0"/>
              <a:t>after </a:t>
            </a:r>
            <a:br>
              <a:rPr lang="en-US" sz="2400" dirty="0" smtClean="0"/>
            </a:br>
            <a:r>
              <a:rPr lang="en-US" sz="2400" dirty="0" smtClean="0"/>
              <a:t>proof, before legal action may </a:t>
            </a:r>
            <a:br>
              <a:rPr lang="en-US" sz="2400" dirty="0" smtClean="0"/>
            </a:br>
            <a:r>
              <a:rPr lang="en-US" sz="2400" dirty="0" smtClean="0"/>
              <a:t>be brought against the insurer</a:t>
            </a:r>
          </a:p>
          <a:p>
            <a:pPr>
              <a:spcBef>
                <a:spcPts val="3600"/>
              </a:spcBef>
            </a:pPr>
            <a:r>
              <a:rPr lang="en-US" b="1" dirty="0" smtClean="0">
                <a:solidFill>
                  <a:schemeClr val="accent1"/>
                </a:solidFill>
              </a:rPr>
              <a:t>Change of Beneficiary</a:t>
            </a:r>
            <a:endParaRPr lang="en-US" dirty="0" smtClean="0">
              <a:solidFill>
                <a:schemeClr val="accent1"/>
              </a:solidFill>
            </a:endParaRPr>
          </a:p>
          <a:p>
            <a:pPr lvl="1">
              <a:spcBef>
                <a:spcPts val="0"/>
              </a:spcBef>
            </a:pPr>
            <a:r>
              <a:rPr lang="en-US" sz="2400" dirty="0" smtClean="0"/>
              <a:t>Owner has the right to change </a:t>
            </a:r>
            <a:br>
              <a:rPr lang="en-US" sz="2400" dirty="0" smtClean="0"/>
            </a:br>
            <a:r>
              <a:rPr lang="en-US" sz="2400" dirty="0" smtClean="0"/>
              <a:t>the beneficiary as long as not irrevocable</a:t>
            </a:r>
          </a:p>
          <a:p>
            <a:pPr lvl="1">
              <a:spcBef>
                <a:spcPts val="0"/>
              </a:spcBef>
              <a:buNone/>
            </a:pPr>
            <a:endParaRPr lang="en-US" sz="2400" dirty="0" smtClean="0"/>
          </a:p>
        </p:txBody>
      </p:sp>
      <p:sp>
        <p:nvSpPr>
          <p:cNvPr id="2" name="Title 1"/>
          <p:cNvSpPr>
            <a:spLocks noGrp="1"/>
          </p:cNvSpPr>
          <p:nvPr>
            <p:ph type="title"/>
          </p:nvPr>
        </p:nvSpPr>
        <p:spPr/>
        <p:txBody>
          <a:bodyPr/>
          <a:lstStyle/>
          <a:p>
            <a:r>
              <a:rPr lang="en-US" dirty="0" smtClean="0"/>
              <a:t>Mandatory Uniform Provisions</a:t>
            </a:r>
            <a:endParaRPr lang="en-US" dirty="0"/>
          </a:p>
        </p:txBody>
      </p:sp>
      <p:sp>
        <p:nvSpPr>
          <p:cNvPr id="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466771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Optional Provisions</a:t>
            </a:r>
            <a:endParaRPr lang="en-US"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381500"/>
            <a:ext cx="8229600" cy="1752600"/>
          </a:xfrm>
        </p:spPr>
        <p:txBody>
          <a:bodyPr>
            <a:normAutofit/>
          </a:bodyPr>
          <a:lstStyle/>
          <a:p>
            <a:pPr>
              <a:spcBef>
                <a:spcPts val="1200"/>
              </a:spcBef>
            </a:pPr>
            <a:r>
              <a:rPr lang="en-US" dirty="0" smtClean="0"/>
              <a:t>Provisions included at insurer’s option</a:t>
            </a:r>
          </a:p>
          <a:p>
            <a:pPr>
              <a:spcBef>
                <a:spcPts val="1200"/>
              </a:spcBef>
            </a:pPr>
            <a:r>
              <a:rPr lang="en-US" dirty="0" smtClean="0"/>
              <a:t>If used, they must conform to code</a:t>
            </a:r>
          </a:p>
          <a:p>
            <a:pPr>
              <a:spcBef>
                <a:spcPts val="1200"/>
              </a:spcBef>
            </a:pPr>
            <a:r>
              <a:rPr lang="en-US" dirty="0" smtClean="0"/>
              <a:t>Optional provisions protect the </a:t>
            </a:r>
            <a:r>
              <a:rPr lang="en-US" b="1" dirty="0" smtClean="0">
                <a:solidFill>
                  <a:schemeClr val="accent1"/>
                </a:solidFill>
              </a:rPr>
              <a:t>insurer</a:t>
            </a:r>
          </a:p>
          <a:p>
            <a:pPr>
              <a:spcBef>
                <a:spcPts val="1200"/>
              </a:spcBef>
            </a:pPr>
            <a:endParaRPr lang="en-US" dirty="0"/>
          </a:p>
        </p:txBody>
      </p:sp>
      <p:sp>
        <p:nvSpPr>
          <p:cNvPr id="7" name="Freeform 6"/>
          <p:cNvSpPr/>
          <p:nvPr/>
        </p:nvSpPr>
        <p:spPr>
          <a:xfrm>
            <a:off x="3420269" y="1828800"/>
            <a:ext cx="2303463" cy="230346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500175" tIns="574385" rIns="500175" bIns="613476" numCol="1" spcCol="1270" anchor="ctr" anchorCtr="0">
            <a:noAutofit/>
          </a:bodyPr>
          <a:lstStyle/>
          <a:p>
            <a:pPr lvl="0" algn="ctr" defTabSz="1778000">
              <a:lnSpc>
                <a:spcPct val="90000"/>
              </a:lnSpc>
              <a:spcBef>
                <a:spcPct val="0"/>
              </a:spcBef>
              <a:spcAft>
                <a:spcPct val="35000"/>
              </a:spcAft>
            </a:pPr>
            <a:endParaRPr lang="en-US" sz="4000" kern="120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263" r="25554"/>
          <a:stretch/>
        </p:blipFill>
        <p:spPr>
          <a:xfrm>
            <a:off x="3626099" y="2041769"/>
            <a:ext cx="1891802" cy="1877528"/>
          </a:xfrm>
          <a:prstGeom prst="ellipse">
            <a:avLst/>
          </a:prstGeom>
          <a:ln>
            <a:noFill/>
          </a:ln>
          <a:effectLst>
            <a:softEdge rad="112500"/>
          </a:effectLst>
        </p:spPr>
      </p:pic>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
        <p:nvSpPr>
          <p:cNvPr id="9" name="Title 8"/>
          <p:cNvSpPr>
            <a:spLocks noGrp="1"/>
          </p:cNvSpPr>
          <p:nvPr>
            <p:ph type="title"/>
          </p:nvPr>
        </p:nvSpPr>
        <p:spPr/>
        <p:txBody>
          <a:bodyPr/>
          <a:lstStyle/>
          <a:p>
            <a:r>
              <a:rPr lang="en-US" dirty="0" smtClean="0"/>
              <a:t>Optional Provisions</a:t>
            </a:r>
            <a:endParaRPr lang="en-US" dirty="0"/>
          </a:p>
        </p:txBody>
      </p:sp>
    </p:spTree>
    <p:extLst>
      <p:ext uri="{BB962C8B-B14F-4D97-AF65-F5344CB8AC3E}">
        <p14:creationId xmlns:p14="http://schemas.microsoft.com/office/powerpoint/2010/main" val="1102262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grpId="0" nodeType="afterEffect">
                                  <p:stCondLst>
                                    <p:cond delay="0"/>
                                  </p:stCondLst>
                                  <p:childTnLst>
                                    <p:animRot by="21600000">
                                      <p:cBhvr>
                                        <p:cTn id="6" dur="1000" fill="hold"/>
                                        <p:tgtEl>
                                          <p:spTgt spid="7"/>
                                        </p:tgtEl>
                                        <p:attrNameLst>
                                          <p:attrName>r</p:attrName>
                                        </p:attrNameLst>
                                      </p:cBhvr>
                                    </p:animRot>
                                  </p:childTnLst>
                                </p:cTn>
                              </p:par>
                              <p:par>
                                <p:cTn id="7" presetID="6" presetClass="emph" presetSubtype="0" decel="100000" fill="hold" grpId="1" nodeType="withEffect">
                                  <p:stCondLst>
                                    <p:cond delay="0"/>
                                  </p:stCondLst>
                                  <p:childTnLst>
                                    <p:animScale>
                                      <p:cBhvr>
                                        <p:cTn id="8" dur="1000" fill="hold"/>
                                        <p:tgtEl>
                                          <p:spTgt spid="7"/>
                                        </p:tgtEl>
                                      </p:cBhvr>
                                      <p:by x="115000" y="115000"/>
                                    </p:animScale>
                                  </p:childTnLst>
                                </p:cTn>
                              </p:par>
                              <p:par>
                                <p:cTn id="9" presetID="6" presetClass="emph" presetSubtype="0" decel="100000" fill="hold" nodeType="withEffect">
                                  <p:stCondLst>
                                    <p:cond delay="0"/>
                                  </p:stCondLst>
                                  <p:childTnLst>
                                    <p:animScale>
                                      <p:cBhvr>
                                        <p:cTn id="10" dur="1000" fill="hold"/>
                                        <p:tgtEl>
                                          <p:spTgt spid="8"/>
                                        </p:tgtEl>
                                      </p:cBhvr>
                                      <p:by x="115000" y="115000"/>
                                    </p:animScale>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7"/>
          <p:cNvSpPr>
            <a:spLocks noGrp="1"/>
          </p:cNvSpPr>
          <p:nvPr>
            <p:ph idx="1"/>
          </p:nvPr>
        </p:nvSpPr>
        <p:spPr>
          <a:xfrm>
            <a:off x="457200" y="1481138"/>
            <a:ext cx="8229600" cy="4525962"/>
          </a:xfrm>
        </p:spPr>
        <p:txBody>
          <a:bodyPr>
            <a:normAutofit/>
          </a:bodyPr>
          <a:lstStyle/>
          <a:p>
            <a:pPr>
              <a:spcBef>
                <a:spcPts val="0"/>
              </a:spcBef>
            </a:pPr>
            <a:r>
              <a:rPr lang="en-US" b="1" dirty="0">
                <a:solidFill>
                  <a:schemeClr val="accent1"/>
                </a:solidFill>
              </a:rPr>
              <a:t>Change of </a:t>
            </a:r>
            <a:r>
              <a:rPr lang="en-US" b="1" dirty="0" smtClean="0">
                <a:solidFill>
                  <a:schemeClr val="accent1"/>
                </a:solidFill>
              </a:rPr>
              <a:t>Occupation</a:t>
            </a:r>
          </a:p>
          <a:p>
            <a:pPr lvl="1">
              <a:spcBef>
                <a:spcPts val="600"/>
              </a:spcBef>
            </a:pPr>
            <a:r>
              <a:rPr lang="en-US" dirty="0" smtClean="0"/>
              <a:t>Change </a:t>
            </a:r>
            <a:r>
              <a:rPr lang="en-US" dirty="0"/>
              <a:t>to </a:t>
            </a:r>
            <a:r>
              <a:rPr lang="en-US" dirty="0" smtClean="0"/>
              <a:t>a more </a:t>
            </a:r>
            <a:r>
              <a:rPr lang="en-US" dirty="0"/>
              <a:t>hazardous </a:t>
            </a:r>
            <a:r>
              <a:rPr lang="en-US" dirty="0" smtClean="0"/>
              <a:t>occupation,</a:t>
            </a:r>
            <a:br>
              <a:rPr lang="en-US" dirty="0" smtClean="0"/>
            </a:br>
            <a:r>
              <a:rPr lang="en-US" dirty="0" smtClean="0"/>
              <a:t>benefits </a:t>
            </a:r>
            <a:r>
              <a:rPr lang="en-US" dirty="0"/>
              <a:t>are </a:t>
            </a:r>
            <a:r>
              <a:rPr lang="en-US" dirty="0" smtClean="0"/>
              <a:t>reduced</a:t>
            </a:r>
          </a:p>
          <a:p>
            <a:pPr lvl="1">
              <a:spcBef>
                <a:spcPts val="600"/>
              </a:spcBef>
            </a:pPr>
            <a:r>
              <a:rPr lang="en-US" dirty="0" smtClean="0"/>
              <a:t>Change </a:t>
            </a:r>
            <a:r>
              <a:rPr lang="en-US" dirty="0"/>
              <a:t>to a less hazardous </a:t>
            </a:r>
            <a:r>
              <a:rPr lang="en-US" dirty="0" smtClean="0"/>
              <a:t>one,</a:t>
            </a:r>
            <a:br>
              <a:rPr lang="en-US" dirty="0" smtClean="0"/>
            </a:br>
            <a:r>
              <a:rPr lang="en-US" dirty="0" smtClean="0"/>
              <a:t>may </a:t>
            </a:r>
            <a:r>
              <a:rPr lang="en-US" dirty="0"/>
              <a:t>apply for a rate reduction</a:t>
            </a:r>
          </a:p>
          <a:p>
            <a:pPr>
              <a:spcBef>
                <a:spcPts val="2400"/>
              </a:spcBef>
            </a:pPr>
            <a:r>
              <a:rPr lang="en-US" b="1" dirty="0">
                <a:solidFill>
                  <a:schemeClr val="accent1"/>
                </a:solidFill>
              </a:rPr>
              <a:t>Misstatement of </a:t>
            </a:r>
            <a:r>
              <a:rPr lang="en-US" b="1" dirty="0" smtClean="0">
                <a:solidFill>
                  <a:schemeClr val="accent1"/>
                </a:solidFill>
              </a:rPr>
              <a:t>Age</a:t>
            </a:r>
          </a:p>
          <a:p>
            <a:pPr lvl="1">
              <a:spcBef>
                <a:spcPts val="600"/>
              </a:spcBef>
            </a:pPr>
            <a:r>
              <a:rPr lang="en-US" dirty="0" smtClean="0"/>
              <a:t>Benefits </a:t>
            </a:r>
            <a:r>
              <a:rPr lang="en-US" dirty="0"/>
              <a:t>will be adjusted to what premiums paid would have purchased at correct </a:t>
            </a:r>
            <a:r>
              <a:rPr lang="en-US" dirty="0" smtClean="0"/>
              <a:t>age</a:t>
            </a:r>
          </a:p>
          <a:p>
            <a:pPr lvl="1">
              <a:spcBef>
                <a:spcPts val="600"/>
              </a:spcBef>
            </a:pPr>
            <a:r>
              <a:rPr lang="en-US" dirty="0" smtClean="0"/>
              <a:t>If </a:t>
            </a:r>
            <a:r>
              <a:rPr lang="en-US" dirty="0"/>
              <a:t>over limit, then premiums </a:t>
            </a:r>
            <a:r>
              <a:rPr lang="en-US" dirty="0" smtClean="0"/>
              <a:t>refunded</a:t>
            </a:r>
            <a:endParaRPr lang="en-US" dirty="0"/>
          </a:p>
        </p:txBody>
      </p:sp>
      <p:sp>
        <p:nvSpPr>
          <p:cNvPr id="20" name="Title 1"/>
          <p:cNvSpPr>
            <a:spLocks noGrp="1"/>
          </p:cNvSpPr>
          <p:nvPr>
            <p:ph type="title"/>
          </p:nvPr>
        </p:nvSpPr>
        <p:spPr>
          <a:xfrm>
            <a:off x="457200" y="274638"/>
            <a:ext cx="8229600" cy="1143000"/>
          </a:xfrm>
        </p:spPr>
        <p:txBody>
          <a:bodyPr/>
          <a:lstStyle/>
          <a:p>
            <a:r>
              <a:rPr lang="en-US" dirty="0" smtClean="0"/>
              <a:t>Optional Provisions</a:t>
            </a:r>
            <a:endParaRPr lang="en-US" dirty="0"/>
          </a:p>
        </p:txBody>
      </p:sp>
      <p:grpSp>
        <p:nvGrpSpPr>
          <p:cNvPr id="21" name="Group 20"/>
          <p:cNvGrpSpPr/>
          <p:nvPr/>
        </p:nvGrpSpPr>
        <p:grpSpPr>
          <a:xfrm>
            <a:off x="6777073" y="547255"/>
            <a:ext cx="1812688" cy="1738745"/>
            <a:chOff x="6553200" y="-62345"/>
            <a:chExt cx="1812688" cy="1738745"/>
          </a:xfrm>
        </p:grpSpPr>
        <p:sp>
          <p:nvSpPr>
            <p:cNvPr id="22" name="Up Arrow 21"/>
            <p:cNvSpPr/>
            <p:nvPr/>
          </p:nvSpPr>
          <p:spPr>
            <a:xfrm>
              <a:off x="7022251" y="457200"/>
              <a:ext cx="950787" cy="12192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23" name="Rectangle 22"/>
            <p:cNvSpPr/>
            <p:nvPr/>
          </p:nvSpPr>
          <p:spPr>
            <a:xfrm>
              <a:off x="6553200" y="-62345"/>
              <a:ext cx="1812688" cy="523220"/>
            </a:xfrm>
            <a:prstGeom prst="rect">
              <a:avLst/>
            </a:prstGeom>
            <a:noFill/>
          </p:spPr>
          <p:txBody>
            <a:bodyPr wrap="squar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Hazards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4" name="Group 23"/>
          <p:cNvGrpSpPr/>
          <p:nvPr/>
        </p:nvGrpSpPr>
        <p:grpSpPr>
          <a:xfrm>
            <a:off x="7462873" y="2285998"/>
            <a:ext cx="1604927" cy="1680621"/>
            <a:chOff x="7406778" y="2829248"/>
            <a:chExt cx="1604927" cy="1680621"/>
          </a:xfrm>
        </p:grpSpPr>
        <p:sp>
          <p:nvSpPr>
            <p:cNvPr id="25" name="Up Arrow 24"/>
            <p:cNvSpPr/>
            <p:nvPr/>
          </p:nvSpPr>
          <p:spPr>
            <a:xfrm flipV="1">
              <a:off x="7688625" y="2829248"/>
              <a:ext cx="950787" cy="1194956"/>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p>
          </p:txBody>
        </p:sp>
        <p:sp>
          <p:nvSpPr>
            <p:cNvPr id="26" name="Rectangle 25"/>
            <p:cNvSpPr/>
            <p:nvPr/>
          </p:nvSpPr>
          <p:spPr>
            <a:xfrm>
              <a:off x="7406778" y="3986649"/>
              <a:ext cx="1604927" cy="523220"/>
            </a:xfrm>
            <a:prstGeom prst="rect">
              <a:avLst/>
            </a:prstGeom>
            <a:noFill/>
          </p:spPr>
          <p:txBody>
            <a:bodyPr wrap="none" lIns="91440" tIns="45720" rIns="91440" bIns="45720">
              <a:spAutoFit/>
            </a:bodyPr>
            <a:lstStyle/>
            <a:p>
              <a:pPr algn="ctr"/>
              <a:r>
                <a:rPr lang="en-US" sz="2800" b="1" dirty="0" smtClean="0">
                  <a:ln w="1905"/>
                  <a:solidFill>
                    <a:schemeClr val="accent4">
                      <a:lumMod val="50000"/>
                    </a:schemeClr>
                  </a:solidFill>
                  <a:effectLst>
                    <a:innerShdw blurRad="69850" dist="43180" dir="5400000">
                      <a:srgbClr val="000000">
                        <a:alpha val="65000"/>
                      </a:srgbClr>
                    </a:innerShdw>
                  </a:effectLst>
                </a:rPr>
                <a:t>Benefits</a:t>
              </a:r>
              <a:endParaRPr lang="en-US" sz="2800" b="1" dirty="0">
                <a:ln w="1905"/>
                <a:solidFill>
                  <a:schemeClr val="accent4">
                    <a:lumMod val="50000"/>
                  </a:schemeClr>
                </a:soli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174665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wipe(left)">
                                      <p:cBhvr>
                                        <p:cTn id="11" dur="500"/>
                                        <p:tgtEl>
                                          <p:spTgt spid="19">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left)">
                                      <p:cBhvr>
                                        <p:cTn id="15" dur="500"/>
                                        <p:tgtEl>
                                          <p:spTgt spid="19">
                                            <p:txEl>
                                              <p:pRg st="2" end="2"/>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wipe(left)">
                                      <p:cBhvr>
                                        <p:cTn id="32" dur="500"/>
                                        <p:tgtEl>
                                          <p:spTgt spid="19">
                                            <p:txEl>
                                              <p:pRg st="3" end="3"/>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9">
                                            <p:txEl>
                                              <p:pRg st="4" end="4"/>
                                            </p:txEl>
                                          </p:spTgt>
                                        </p:tgtEl>
                                        <p:attrNameLst>
                                          <p:attrName>style.visibility</p:attrName>
                                        </p:attrNameLst>
                                      </p:cBhvr>
                                      <p:to>
                                        <p:strVal val="visible"/>
                                      </p:to>
                                    </p:set>
                                    <p:animEffect transition="in" filter="wipe(left)">
                                      <p:cBhvr>
                                        <p:cTn id="36" dur="500"/>
                                        <p:tgtEl>
                                          <p:spTgt spid="19">
                                            <p:txEl>
                                              <p:pRg st="4" end="4"/>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9">
                                            <p:txEl>
                                              <p:pRg st="5" end="5"/>
                                            </p:txEl>
                                          </p:spTgt>
                                        </p:tgtEl>
                                        <p:attrNameLst>
                                          <p:attrName>style.visibility</p:attrName>
                                        </p:attrNameLst>
                                      </p:cBhvr>
                                      <p:to>
                                        <p:strVal val="visible"/>
                                      </p:to>
                                    </p:set>
                                    <p:animEffect transition="in" filter="wipe(left)">
                                      <p:cBhvr>
                                        <p:cTn id="40"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spcBef>
                <a:spcPts val="1200"/>
              </a:spcBef>
            </a:pPr>
            <a:r>
              <a:rPr lang="en-US" b="1" dirty="0" smtClean="0">
                <a:solidFill>
                  <a:schemeClr val="accent1"/>
                </a:solidFill>
              </a:rPr>
              <a:t>Other Insurance with This Insurer</a:t>
            </a:r>
          </a:p>
          <a:p>
            <a:pPr lvl="1">
              <a:spcBef>
                <a:spcPts val="600"/>
              </a:spcBef>
            </a:pPr>
            <a:r>
              <a:rPr lang="en-US" dirty="0" smtClean="0"/>
              <a:t>If more than one policy with same insurer,</a:t>
            </a:r>
            <a:br>
              <a:rPr lang="en-US" dirty="0" smtClean="0"/>
            </a:br>
            <a:r>
              <a:rPr lang="en-US" dirty="0" smtClean="0"/>
              <a:t>one policy must be selected</a:t>
            </a:r>
          </a:p>
          <a:p>
            <a:pPr lvl="1">
              <a:spcBef>
                <a:spcPts val="600"/>
              </a:spcBef>
            </a:pPr>
            <a:r>
              <a:rPr lang="en-US" dirty="0" smtClean="0"/>
              <a:t>Premiums for the other policy must be returned</a:t>
            </a:r>
          </a:p>
          <a:p>
            <a:pPr>
              <a:spcBef>
                <a:spcPts val="2400"/>
              </a:spcBef>
            </a:pPr>
            <a:r>
              <a:rPr lang="en-US" b="1" dirty="0" smtClean="0">
                <a:solidFill>
                  <a:schemeClr val="accent1"/>
                </a:solidFill>
              </a:rPr>
              <a:t>Insurance with Other Insurers</a:t>
            </a:r>
          </a:p>
          <a:p>
            <a:pPr lvl="1">
              <a:spcBef>
                <a:spcPts val="600"/>
              </a:spcBef>
            </a:pPr>
            <a:r>
              <a:rPr lang="en-US" dirty="0" smtClean="0"/>
              <a:t>If insured has same coverage with more than one insurer, each insurer’s liability is limited to a  proportion of the loss</a:t>
            </a:r>
          </a:p>
          <a:p>
            <a:pPr>
              <a:spcBef>
                <a:spcPts val="1200"/>
              </a:spcBef>
            </a:pPr>
            <a:endParaRPr lang="en-US" dirty="0"/>
          </a:p>
        </p:txBody>
      </p:sp>
      <p:sp>
        <p:nvSpPr>
          <p:cNvPr id="2" name="Title 1"/>
          <p:cNvSpPr>
            <a:spLocks noGrp="1"/>
          </p:cNvSpPr>
          <p:nvPr>
            <p:ph type="title"/>
          </p:nvPr>
        </p:nvSpPr>
        <p:spPr/>
        <p:txBody>
          <a:bodyPr/>
          <a:lstStyle/>
          <a:p>
            <a:r>
              <a:rPr lang="en-US" dirty="0" smtClean="0"/>
              <a:t>Optional Provisions</a:t>
            </a:r>
            <a:endParaRPr lang="en-US" dirty="0"/>
          </a:p>
        </p:txBody>
      </p:sp>
    </p:spTree>
    <p:extLst>
      <p:ext uri="{BB962C8B-B14F-4D97-AF65-F5344CB8AC3E}">
        <p14:creationId xmlns:p14="http://schemas.microsoft.com/office/powerpoint/2010/main" val="576309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408219"/>
            <a:ext cx="8229600" cy="2888672"/>
          </a:xfrm>
        </p:spPr>
        <p:txBody>
          <a:bodyPr/>
          <a:lstStyle/>
          <a:p>
            <a:pPr marL="0">
              <a:spcBef>
                <a:spcPts val="600"/>
              </a:spcBef>
            </a:pPr>
            <a:r>
              <a:rPr lang="en-US" b="1" dirty="0" smtClean="0">
                <a:solidFill>
                  <a:schemeClr val="accent1"/>
                </a:solidFill>
              </a:rPr>
              <a:t>Relations of Earnings to Insurance</a:t>
            </a:r>
            <a:endParaRPr lang="en-US" dirty="0" smtClean="0">
              <a:solidFill>
                <a:schemeClr val="accent1"/>
              </a:solidFill>
            </a:endParaRPr>
          </a:p>
          <a:p>
            <a:pPr marL="457200" lvl="1">
              <a:spcBef>
                <a:spcPts val="600"/>
              </a:spcBef>
            </a:pPr>
            <a:r>
              <a:rPr lang="en-US" dirty="0" smtClean="0"/>
              <a:t>Loss of time benefits may not exceed monthly earnings</a:t>
            </a:r>
          </a:p>
          <a:p>
            <a:pPr marL="0">
              <a:spcBef>
                <a:spcPts val="2400"/>
              </a:spcBef>
            </a:pPr>
            <a:r>
              <a:rPr lang="en-US" b="1" dirty="0" smtClean="0">
                <a:solidFill>
                  <a:schemeClr val="accent1"/>
                </a:solidFill>
              </a:rPr>
              <a:t>Unpaid Premiums</a:t>
            </a:r>
            <a:endParaRPr lang="en-US" dirty="0" smtClean="0">
              <a:solidFill>
                <a:schemeClr val="accent1"/>
              </a:solidFill>
            </a:endParaRPr>
          </a:p>
          <a:p>
            <a:pPr marL="457200" lvl="1">
              <a:spcBef>
                <a:spcPts val="600"/>
              </a:spcBef>
            </a:pPr>
            <a:r>
              <a:rPr lang="en-US" dirty="0" smtClean="0"/>
              <a:t>Allows insurer to deduct premiums from claims during grace period</a:t>
            </a:r>
            <a:endParaRPr lang="en-US" dirty="0"/>
          </a:p>
        </p:txBody>
      </p:sp>
      <p:sp>
        <p:nvSpPr>
          <p:cNvPr id="2" name="Title 1"/>
          <p:cNvSpPr>
            <a:spLocks noGrp="1"/>
          </p:cNvSpPr>
          <p:nvPr>
            <p:ph type="title"/>
          </p:nvPr>
        </p:nvSpPr>
        <p:spPr/>
        <p:txBody>
          <a:bodyPr/>
          <a:lstStyle/>
          <a:p>
            <a:r>
              <a:rPr lang="en-US" dirty="0" smtClean="0"/>
              <a:t>Optional Provisions</a:t>
            </a:r>
            <a:endParaRPr lang="en-US" dirty="0"/>
          </a:p>
        </p:txBody>
      </p:sp>
      <p:pic>
        <p:nvPicPr>
          <p:cNvPr id="31746" name="Picture 2" descr="http://www.divorce360.com/images/articleimages/DisInsDiv_home_340.jpg"/>
          <p:cNvPicPr>
            <a:picLocks noChangeAspect="1" noChangeArrowheads="1"/>
          </p:cNvPicPr>
          <p:nvPr/>
        </p:nvPicPr>
        <p:blipFill>
          <a:blip r:embed="rId3" cstate="print"/>
          <a:srcRect l="5698" r="6504" b="7915"/>
          <a:stretch>
            <a:fillRect/>
          </a:stretch>
        </p:blipFill>
        <p:spPr bwMode="auto">
          <a:xfrm>
            <a:off x="2473036" y="1221340"/>
            <a:ext cx="3875809" cy="1958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1895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outHorizontal)">
                                      <p:cBhvr>
                                        <p:cTn id="7" dur="500"/>
                                        <p:tgtEl>
                                          <p:spTgt spid="317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a:spcBef>
                <a:spcPts val="0"/>
              </a:spcBef>
            </a:pPr>
            <a:r>
              <a:rPr lang="en-US" b="1" dirty="0" smtClean="0">
                <a:solidFill>
                  <a:schemeClr val="accent1"/>
                </a:solidFill>
              </a:rPr>
              <a:t>Conformity with State Statutes</a:t>
            </a:r>
          </a:p>
          <a:p>
            <a:pPr marL="457200" lvl="1">
              <a:spcBef>
                <a:spcPts val="0"/>
              </a:spcBef>
            </a:pPr>
            <a:r>
              <a:rPr lang="en-US" dirty="0" smtClean="0"/>
              <a:t>All provisions will conform to state law automatically</a:t>
            </a:r>
          </a:p>
          <a:p>
            <a:pPr marL="0">
              <a:spcBef>
                <a:spcPts val="1600"/>
              </a:spcBef>
            </a:pPr>
            <a:r>
              <a:rPr lang="en-US" b="1" dirty="0" smtClean="0">
                <a:solidFill>
                  <a:schemeClr val="accent1"/>
                </a:solidFill>
              </a:rPr>
              <a:t>Illegal Occupation/Act</a:t>
            </a:r>
          </a:p>
          <a:p>
            <a:pPr marL="457200" lvl="1">
              <a:spcBef>
                <a:spcPts val="0"/>
              </a:spcBef>
            </a:pPr>
            <a:r>
              <a:rPr lang="en-US" dirty="0" smtClean="0"/>
              <a:t>Benefit denied if loss occurred </a:t>
            </a:r>
            <a:br>
              <a:rPr lang="en-US" dirty="0" smtClean="0"/>
            </a:br>
            <a:r>
              <a:rPr lang="en-US" dirty="0" smtClean="0"/>
              <a:t>while committing an illegal act</a:t>
            </a:r>
          </a:p>
          <a:p>
            <a:pPr marL="0">
              <a:spcBef>
                <a:spcPts val="1600"/>
              </a:spcBef>
            </a:pPr>
            <a:r>
              <a:rPr lang="en-US" b="1" dirty="0" smtClean="0">
                <a:solidFill>
                  <a:schemeClr val="accent1"/>
                </a:solidFill>
              </a:rPr>
              <a:t>Intoxicants and Narcotics</a:t>
            </a:r>
          </a:p>
          <a:p>
            <a:pPr marL="457200" lvl="1">
              <a:spcBef>
                <a:spcPts val="0"/>
              </a:spcBef>
            </a:pPr>
            <a:r>
              <a:rPr lang="en-US" dirty="0" smtClean="0"/>
              <a:t>Benefit denied if loss is caused </a:t>
            </a:r>
            <a:br>
              <a:rPr lang="en-US" dirty="0" smtClean="0"/>
            </a:br>
            <a:r>
              <a:rPr lang="en-US" dirty="0" smtClean="0"/>
              <a:t>by being intoxicated or under the influence</a:t>
            </a:r>
          </a:p>
          <a:p>
            <a:pPr marL="0">
              <a:spcBef>
                <a:spcPts val="1600"/>
              </a:spcBef>
            </a:pPr>
            <a:r>
              <a:rPr lang="en-US" b="1" dirty="0" smtClean="0">
                <a:solidFill>
                  <a:schemeClr val="accent1"/>
                </a:solidFill>
              </a:rPr>
              <a:t>Cancellation</a:t>
            </a:r>
            <a:endParaRPr lang="en-US" dirty="0" smtClean="0">
              <a:solidFill>
                <a:schemeClr val="accent1"/>
              </a:solidFill>
            </a:endParaRPr>
          </a:p>
          <a:p>
            <a:pPr marL="457200" lvl="1">
              <a:spcBef>
                <a:spcPts val="0"/>
              </a:spcBef>
            </a:pPr>
            <a:r>
              <a:rPr lang="en-US" dirty="0" smtClean="0"/>
              <a:t>Insurer may cancel with written notice</a:t>
            </a:r>
            <a:endParaRPr lang="en-US" dirty="0"/>
          </a:p>
        </p:txBody>
      </p:sp>
      <p:sp>
        <p:nvSpPr>
          <p:cNvPr id="2" name="Title 1"/>
          <p:cNvSpPr>
            <a:spLocks noGrp="1"/>
          </p:cNvSpPr>
          <p:nvPr>
            <p:ph type="title"/>
          </p:nvPr>
        </p:nvSpPr>
        <p:spPr/>
        <p:txBody>
          <a:bodyPr/>
          <a:lstStyle/>
          <a:p>
            <a:r>
              <a:rPr lang="en-US" dirty="0" smtClean="0"/>
              <a:t>Optional Provisions</a:t>
            </a:r>
            <a:endParaRPr lang="en-US" dirty="0"/>
          </a:p>
        </p:txBody>
      </p:sp>
      <p:sp>
        <p:nvSpPr>
          <p:cNvPr id="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60316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left)">
                                      <p:cBhvr>
                                        <p:cTn id="3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Other Provisions and Clauses</a:t>
            </a:r>
            <a:endParaRPr lang="en-US"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marL="0">
              <a:spcBef>
                <a:spcPts val="0"/>
              </a:spcBef>
            </a:pPr>
            <a:r>
              <a:rPr lang="en-US" b="1" dirty="0" smtClean="0">
                <a:solidFill>
                  <a:schemeClr val="accent1"/>
                </a:solidFill>
              </a:rPr>
              <a:t>Right to Examine (Free look)</a:t>
            </a:r>
          </a:p>
          <a:p>
            <a:pPr marL="457200" lvl="1">
              <a:spcBef>
                <a:spcPts val="0"/>
              </a:spcBef>
            </a:pPr>
            <a:r>
              <a:rPr lang="en-US" dirty="0" smtClean="0"/>
              <a:t>Not less than 10 days or more than 30 days</a:t>
            </a:r>
          </a:p>
          <a:p>
            <a:pPr marL="0">
              <a:spcBef>
                <a:spcPts val="600"/>
              </a:spcBef>
            </a:pPr>
            <a:r>
              <a:rPr lang="en-US" b="1" dirty="0" smtClean="0">
                <a:solidFill>
                  <a:schemeClr val="accent1"/>
                </a:solidFill>
              </a:rPr>
              <a:t>Insuring Clause</a:t>
            </a:r>
          </a:p>
          <a:p>
            <a:pPr marL="457200" lvl="1">
              <a:spcBef>
                <a:spcPts val="0"/>
              </a:spcBef>
            </a:pPr>
            <a:r>
              <a:rPr lang="en-US" dirty="0" smtClean="0"/>
              <a:t>Identifies parties, promise to pay, and perils</a:t>
            </a:r>
          </a:p>
          <a:p>
            <a:pPr marL="0">
              <a:spcBef>
                <a:spcPts val="600"/>
              </a:spcBef>
            </a:pPr>
            <a:r>
              <a:rPr lang="en-US" b="1" dirty="0" smtClean="0">
                <a:solidFill>
                  <a:schemeClr val="accent1"/>
                </a:solidFill>
              </a:rPr>
              <a:t>Consideration Clause</a:t>
            </a:r>
          </a:p>
          <a:p>
            <a:pPr marL="457200" lvl="1">
              <a:spcBef>
                <a:spcPts val="0"/>
              </a:spcBef>
            </a:pPr>
            <a:r>
              <a:rPr lang="en-US" dirty="0" smtClean="0"/>
              <a:t>Payment and statements that determine premium</a:t>
            </a:r>
          </a:p>
        </p:txBody>
      </p:sp>
      <p:sp>
        <p:nvSpPr>
          <p:cNvPr id="14338" name="Rectangle 2"/>
          <p:cNvSpPr>
            <a:spLocks noGrp="1" noChangeArrowheads="1"/>
          </p:cNvSpPr>
          <p:nvPr>
            <p:ph type="title"/>
          </p:nvPr>
        </p:nvSpPr>
        <p:spPr/>
        <p:txBody>
          <a:bodyPr/>
          <a:lstStyle/>
          <a:p>
            <a:r>
              <a:rPr lang="en-US" dirty="0" smtClean="0"/>
              <a:t>Other Provisions and Clauses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213" r="645"/>
          <a:stretch>
            <a:fillRect/>
          </a:stretch>
        </p:blipFill>
        <p:spPr>
          <a:xfrm>
            <a:off x="0" y="4364181"/>
            <a:ext cx="9145488" cy="2095501"/>
          </a:xfrm>
          <a:prstGeom prst="rect">
            <a:avLst/>
          </a:prstGeom>
          <a:ln>
            <a:noFill/>
          </a:ln>
          <a:effectLst/>
        </p:spPr>
      </p:pic>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cxnSp>
        <p:nvCxnSpPr>
          <p:cNvPr id="8" name="Straight Connector 7"/>
          <p:cNvCxnSpPr/>
          <p:nvPr/>
        </p:nvCxnSpPr>
        <p:spPr>
          <a:xfrm>
            <a:off x="0" y="4374573"/>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550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wipe(left)">
                                      <p:cBhvr>
                                        <p:cTn id="11" dur="500"/>
                                        <p:tgtEl>
                                          <p:spTgt spid="3993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animEffect transition="in" filter="wipe(left)">
                                      <p:cBhvr>
                                        <p:cTn id="16" dur="500"/>
                                        <p:tgtEl>
                                          <p:spTgt spid="3993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wipe(left)">
                                      <p:cBhvr>
                                        <p:cTn id="20" dur="500"/>
                                        <p:tgtEl>
                                          <p:spTgt spid="3993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Effect transition="in" filter="wipe(left)">
                                      <p:cBhvr>
                                        <p:cTn id="25" dur="500"/>
                                        <p:tgtEl>
                                          <p:spTgt spid="39939">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9939">
                                            <p:txEl>
                                              <p:pRg st="5" end="5"/>
                                            </p:txEl>
                                          </p:spTgt>
                                        </p:tgtEl>
                                        <p:attrNameLst>
                                          <p:attrName>style.visibility</p:attrName>
                                        </p:attrNameLst>
                                      </p:cBhvr>
                                      <p:to>
                                        <p:strVal val="visible"/>
                                      </p:to>
                                    </p:set>
                                    <p:animEffect transition="in" filter="wipe(left)">
                                      <p:cBhvr>
                                        <p:cTn id="29"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481138"/>
            <a:ext cx="6934200" cy="4525962"/>
          </a:xfrm>
        </p:spPr>
        <p:txBody>
          <a:bodyPr/>
          <a:lstStyle/>
          <a:p>
            <a:pPr>
              <a:spcBef>
                <a:spcPts val="0"/>
              </a:spcBef>
            </a:pPr>
            <a:r>
              <a:rPr lang="en-US" b="1" dirty="0" smtClean="0">
                <a:solidFill>
                  <a:schemeClr val="accent1"/>
                </a:solidFill>
              </a:rPr>
              <a:t>Preexisting Conditi</a:t>
            </a:r>
            <a:r>
              <a:rPr lang="en-US" b="1" dirty="0" smtClean="0">
                <a:solidFill>
                  <a:srgbClr val="C00000"/>
                </a:solidFill>
              </a:rPr>
              <a:t>ons</a:t>
            </a:r>
            <a:endParaRPr lang="en-US" b="1" dirty="0" smtClean="0">
              <a:solidFill>
                <a:schemeClr val="accent1"/>
              </a:solidFill>
            </a:endParaRPr>
          </a:p>
          <a:p>
            <a:pPr lvl="1">
              <a:spcBef>
                <a:spcPts val="0"/>
              </a:spcBef>
            </a:pPr>
            <a:r>
              <a:rPr lang="en-US" dirty="0" smtClean="0"/>
              <a:t>Prior conditions which insured received medical advice or treatment</a:t>
            </a:r>
          </a:p>
          <a:p>
            <a:pPr>
              <a:spcBef>
                <a:spcPts val="1800"/>
              </a:spcBef>
            </a:pPr>
            <a:r>
              <a:rPr lang="en-US" b="1" dirty="0" smtClean="0">
                <a:solidFill>
                  <a:schemeClr val="accent1"/>
                </a:solidFill>
              </a:rPr>
              <a:t>Probationary Period</a:t>
            </a:r>
          </a:p>
          <a:p>
            <a:pPr lvl="1">
              <a:spcBef>
                <a:spcPts val="0"/>
              </a:spcBef>
            </a:pPr>
            <a:r>
              <a:rPr lang="en-US" dirty="0" smtClean="0"/>
              <a:t>No coverage for sickness</a:t>
            </a:r>
          </a:p>
          <a:p>
            <a:pPr>
              <a:spcBef>
                <a:spcPts val="1800"/>
              </a:spcBef>
            </a:pPr>
            <a:r>
              <a:rPr lang="en-US" b="1" dirty="0" smtClean="0">
                <a:solidFill>
                  <a:schemeClr val="accent1"/>
                </a:solidFill>
              </a:rPr>
              <a:t>Elimination (Waiting) Period</a:t>
            </a:r>
          </a:p>
          <a:p>
            <a:pPr lvl="1">
              <a:spcBef>
                <a:spcPts val="0"/>
              </a:spcBef>
            </a:pPr>
            <a:r>
              <a:rPr lang="en-US" dirty="0" smtClean="0"/>
              <a:t>Waiting period before benefits will pay </a:t>
            </a:r>
            <a:br>
              <a:rPr lang="en-US" dirty="0" smtClean="0"/>
            </a:br>
            <a:r>
              <a:rPr lang="en-US" dirty="0" smtClean="0"/>
              <a:t>in a disability income policy</a:t>
            </a:r>
          </a:p>
          <a:p>
            <a:pPr>
              <a:spcBef>
                <a:spcPts val="2400"/>
              </a:spcBef>
            </a:pPr>
            <a:endParaRPr lang="en-US" dirty="0" smtClean="0"/>
          </a:p>
          <a:p>
            <a:pPr>
              <a:spcBef>
                <a:spcPts val="2400"/>
              </a:spcBef>
            </a:pPr>
            <a:endParaRPr lang="en-US" dirty="0" smtClean="0"/>
          </a:p>
        </p:txBody>
      </p:sp>
      <p:sp>
        <p:nvSpPr>
          <p:cNvPr id="16386" name="Title 1"/>
          <p:cNvSpPr>
            <a:spLocks noGrp="1"/>
          </p:cNvSpPr>
          <p:nvPr>
            <p:ph type="title"/>
          </p:nvPr>
        </p:nvSpPr>
        <p:spPr/>
        <p:txBody>
          <a:bodyPr/>
          <a:lstStyle/>
          <a:p>
            <a:r>
              <a:rPr lang="en-US" dirty="0" smtClean="0"/>
              <a:t>Other Provisions and Clauses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5948" y="1361209"/>
            <a:ext cx="1570962" cy="4696691"/>
          </a:xfrm>
          <a:prstGeom prst="rect">
            <a:avLst/>
          </a:prstGeom>
          <a:effectLst/>
        </p:spPr>
      </p:pic>
    </p:spTree>
    <p:extLst>
      <p:ext uri="{BB962C8B-B14F-4D97-AF65-F5344CB8AC3E}">
        <p14:creationId xmlns:p14="http://schemas.microsoft.com/office/powerpoint/2010/main" val="327246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wipe(left)">
                                      <p:cBhvr>
                                        <p:cTn id="11" dur="500"/>
                                        <p:tgtEl>
                                          <p:spTgt spid="1433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339">
                                            <p:txEl>
                                              <p:pRg st="2" end="2"/>
                                            </p:txEl>
                                          </p:spTgt>
                                        </p:tgtEl>
                                        <p:attrNameLst>
                                          <p:attrName>style.visibility</p:attrName>
                                        </p:attrNameLst>
                                      </p:cBhvr>
                                      <p:to>
                                        <p:strVal val="visible"/>
                                      </p:to>
                                    </p:set>
                                    <p:animEffect transition="in" filter="wipe(left)">
                                      <p:cBhvr>
                                        <p:cTn id="16" dur="500"/>
                                        <p:tgtEl>
                                          <p:spTgt spid="1433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wipe(left)">
                                      <p:cBhvr>
                                        <p:cTn id="20" dur="500"/>
                                        <p:tgtEl>
                                          <p:spTgt spid="1433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Effect transition="in" filter="wipe(left)">
                                      <p:cBhvr>
                                        <p:cTn id="25" dur="500"/>
                                        <p:tgtEl>
                                          <p:spTgt spid="14339">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339">
                                            <p:txEl>
                                              <p:pRg st="5" end="5"/>
                                            </p:txEl>
                                          </p:spTgt>
                                        </p:tgtEl>
                                        <p:attrNameLst>
                                          <p:attrName>style.visibility</p:attrName>
                                        </p:attrNameLst>
                                      </p:cBhvr>
                                      <p:to>
                                        <p:strVal val="visible"/>
                                      </p:to>
                                    </p:set>
                                    <p:animEffect transition="in" filter="wipe(left)">
                                      <p:cBhvr>
                                        <p:cTn id="29"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991100"/>
            <a:ext cx="8229600" cy="1295400"/>
          </a:xfrm>
        </p:spPr>
        <p:txBody>
          <a:bodyPr/>
          <a:lstStyle/>
          <a:p>
            <a:pPr lvl="1"/>
            <a:r>
              <a:rPr lang="en-US" dirty="0" smtClean="0"/>
              <a:t>Health and Disability Income policies </a:t>
            </a:r>
            <a:br>
              <a:rPr lang="en-US" dirty="0" smtClean="0"/>
            </a:br>
            <a:r>
              <a:rPr lang="en-US" dirty="0" smtClean="0"/>
              <a:t>are not standardized uniform contracts</a:t>
            </a:r>
          </a:p>
          <a:p>
            <a:pPr lvl="1">
              <a:spcBef>
                <a:spcPts val="1200"/>
              </a:spcBef>
            </a:pPr>
            <a:r>
              <a:rPr lang="en-US" dirty="0" smtClean="0"/>
              <a:t>Provisions and clauses help establish continuity</a:t>
            </a:r>
            <a:endParaRPr lang="en-US" dirty="0"/>
          </a:p>
        </p:txBody>
      </p:sp>
      <p:sp>
        <p:nvSpPr>
          <p:cNvPr id="3" name="Title 2"/>
          <p:cNvSpPr>
            <a:spLocks noGrp="1"/>
          </p:cNvSpPr>
          <p:nvPr>
            <p:ph type="title"/>
          </p:nvPr>
        </p:nvSpPr>
        <p:spPr/>
        <p:txBody>
          <a:bodyPr/>
          <a:lstStyle/>
          <a:p>
            <a:r>
              <a:rPr lang="en-US" dirty="0" smtClean="0"/>
              <a:t>Overview</a:t>
            </a:r>
            <a:endParaRPr lang="en-US" dirty="0"/>
          </a:p>
        </p:txBody>
      </p:sp>
      <p:sp>
        <p:nvSpPr>
          <p:cNvPr id="4" name="Pentagon 3"/>
          <p:cNvSpPr/>
          <p:nvPr/>
        </p:nvSpPr>
        <p:spPr>
          <a:xfrm>
            <a:off x="0" y="1524000"/>
            <a:ext cx="8026400" cy="548640"/>
          </a:xfrm>
          <a:prstGeom prst="homePlate">
            <a:avLst/>
          </a:prstGeom>
        </p:spPr>
        <p:style>
          <a:lnRef idx="1">
            <a:schemeClr val="dk1"/>
          </a:lnRef>
          <a:fillRef idx="3">
            <a:schemeClr val="dk1"/>
          </a:fillRef>
          <a:effectRef idx="2">
            <a:schemeClr val="dk1"/>
          </a:effectRef>
          <a:fontRef idx="minor">
            <a:schemeClr val="lt1"/>
          </a:fontRef>
        </p:style>
        <p:txBody>
          <a:bodyPr lIns="640080" rtlCol="0" anchor="ctr"/>
          <a:lstStyle/>
          <a:p>
            <a:r>
              <a:rPr lang="en-US" sz="2800" b="1" i="1" dirty="0" smtClean="0"/>
              <a:t>Mandatory Uniform Provisions</a:t>
            </a:r>
            <a:endParaRPr lang="en-US" sz="2800" b="1" i="1" dirty="0"/>
          </a:p>
        </p:txBody>
      </p:sp>
      <p:sp>
        <p:nvSpPr>
          <p:cNvPr id="5" name="Pentagon 4"/>
          <p:cNvSpPr/>
          <p:nvPr/>
        </p:nvSpPr>
        <p:spPr>
          <a:xfrm>
            <a:off x="0" y="2171700"/>
            <a:ext cx="8026400" cy="548640"/>
          </a:xfrm>
          <a:prstGeom prst="homePlate">
            <a:avLst/>
          </a:prstGeom>
        </p:spPr>
        <p:style>
          <a:lnRef idx="1">
            <a:schemeClr val="accent1"/>
          </a:lnRef>
          <a:fillRef idx="3">
            <a:schemeClr val="accent1"/>
          </a:fillRef>
          <a:effectRef idx="2">
            <a:schemeClr val="accent1"/>
          </a:effectRef>
          <a:fontRef idx="minor">
            <a:schemeClr val="lt1"/>
          </a:fontRef>
        </p:style>
        <p:txBody>
          <a:bodyPr lIns="640080" rtlCol="0" anchor="ctr"/>
          <a:lstStyle/>
          <a:p>
            <a:r>
              <a:rPr lang="en-US" sz="2800" b="1" i="1" dirty="0" smtClean="0"/>
              <a:t>Optional Provisions</a:t>
            </a:r>
            <a:endParaRPr lang="en-US" sz="2800" b="1" i="1" dirty="0"/>
          </a:p>
        </p:txBody>
      </p:sp>
      <p:sp>
        <p:nvSpPr>
          <p:cNvPr id="6" name="Pentagon 5"/>
          <p:cNvSpPr/>
          <p:nvPr/>
        </p:nvSpPr>
        <p:spPr>
          <a:xfrm>
            <a:off x="0" y="2819400"/>
            <a:ext cx="8026400" cy="548640"/>
          </a:xfrm>
          <a:prstGeom prst="homePlate">
            <a:avLst/>
          </a:prstGeom>
        </p:spPr>
        <p:style>
          <a:lnRef idx="1">
            <a:schemeClr val="accent3"/>
          </a:lnRef>
          <a:fillRef idx="3">
            <a:schemeClr val="accent3"/>
          </a:fillRef>
          <a:effectRef idx="2">
            <a:schemeClr val="accent3"/>
          </a:effectRef>
          <a:fontRef idx="minor">
            <a:schemeClr val="lt1"/>
          </a:fontRef>
        </p:style>
        <p:txBody>
          <a:bodyPr lIns="640080" rtlCol="0" anchor="ctr"/>
          <a:lstStyle/>
          <a:p>
            <a:r>
              <a:rPr lang="en-US" sz="2800" b="1" i="1" dirty="0" smtClean="0"/>
              <a:t>Other Provisions and Clauses</a:t>
            </a:r>
            <a:endParaRPr lang="en-US" sz="2800" b="1" i="1" dirty="0"/>
          </a:p>
        </p:txBody>
      </p:sp>
      <p:sp>
        <p:nvSpPr>
          <p:cNvPr id="7" name="Pentagon 6"/>
          <p:cNvSpPr/>
          <p:nvPr/>
        </p:nvSpPr>
        <p:spPr>
          <a:xfrm>
            <a:off x="0" y="3467100"/>
            <a:ext cx="8026400" cy="548640"/>
          </a:xfrm>
          <a:prstGeom prst="homePlate">
            <a:avLst/>
          </a:prstGeom>
        </p:spPr>
        <p:style>
          <a:lnRef idx="1">
            <a:schemeClr val="accent4"/>
          </a:lnRef>
          <a:fillRef idx="3">
            <a:schemeClr val="accent4"/>
          </a:fillRef>
          <a:effectRef idx="2">
            <a:schemeClr val="accent4"/>
          </a:effectRef>
          <a:fontRef idx="minor">
            <a:schemeClr val="lt1"/>
          </a:fontRef>
        </p:style>
        <p:txBody>
          <a:bodyPr lIns="640080" rtlCol="0" anchor="ctr"/>
          <a:lstStyle/>
          <a:p>
            <a:r>
              <a:rPr lang="en-US" sz="2800" b="1" i="1" dirty="0" smtClean="0"/>
              <a:t>Cost Containment</a:t>
            </a:r>
            <a:endParaRPr lang="en-US" sz="2800" b="1" i="1" dirty="0"/>
          </a:p>
        </p:txBody>
      </p:sp>
      <p:sp>
        <p:nvSpPr>
          <p:cNvPr id="8" name="Pentagon 7"/>
          <p:cNvSpPr/>
          <p:nvPr/>
        </p:nvSpPr>
        <p:spPr>
          <a:xfrm>
            <a:off x="0" y="4102100"/>
            <a:ext cx="8026400" cy="548640"/>
          </a:xfrm>
          <a:prstGeom prst="homePlate">
            <a:avLst/>
          </a:prstGeom>
        </p:spPr>
        <p:style>
          <a:lnRef idx="1">
            <a:schemeClr val="accent6"/>
          </a:lnRef>
          <a:fillRef idx="3">
            <a:schemeClr val="accent6"/>
          </a:fillRef>
          <a:effectRef idx="2">
            <a:schemeClr val="accent6"/>
          </a:effectRef>
          <a:fontRef idx="minor">
            <a:schemeClr val="lt1"/>
          </a:fontRef>
        </p:style>
        <p:txBody>
          <a:bodyPr lIns="640080" rtlCol="0" anchor="ctr"/>
          <a:lstStyle/>
          <a:p>
            <a:r>
              <a:rPr lang="en-US" sz="2800" b="1" i="1" dirty="0" smtClean="0"/>
              <a:t>Policy Riders</a:t>
            </a:r>
            <a:endParaRPr lang="en-US" sz="28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2554" y="4634345"/>
            <a:ext cx="7233473" cy="1734925"/>
          </a:xfrm>
          <a:prstGeom prst="rect">
            <a:avLst/>
          </a:prstGeom>
          <a:effectLst/>
        </p:spPr>
      </p:pic>
      <p:sp>
        <p:nvSpPr>
          <p:cNvPr id="40963" name="Rectangle 3"/>
          <p:cNvSpPr>
            <a:spLocks noGrp="1" noChangeArrowheads="1"/>
          </p:cNvSpPr>
          <p:nvPr>
            <p:ph idx="1"/>
          </p:nvPr>
        </p:nvSpPr>
        <p:spPr/>
        <p:txBody>
          <a:bodyPr/>
          <a:lstStyle/>
          <a:p>
            <a:pPr marL="0">
              <a:spcBef>
                <a:spcPts val="0"/>
              </a:spcBef>
            </a:pPr>
            <a:r>
              <a:rPr lang="en-US" b="1" dirty="0" smtClean="0">
                <a:solidFill>
                  <a:schemeClr val="accent1"/>
                </a:solidFill>
              </a:rPr>
              <a:t>Waiver of Premium</a:t>
            </a:r>
          </a:p>
          <a:p>
            <a:pPr marL="457200" lvl="1">
              <a:spcBef>
                <a:spcPts val="0"/>
              </a:spcBef>
            </a:pPr>
            <a:r>
              <a:rPr lang="en-US" dirty="0" smtClean="0"/>
              <a:t>Premiums waived after stated period </a:t>
            </a:r>
            <a:br>
              <a:rPr lang="en-US" dirty="0" smtClean="0"/>
            </a:br>
            <a:r>
              <a:rPr lang="en-US" dirty="0" smtClean="0"/>
              <a:t>of time of disability</a:t>
            </a:r>
          </a:p>
          <a:p>
            <a:pPr marL="0">
              <a:spcBef>
                <a:spcPts val="1200"/>
              </a:spcBef>
            </a:pPr>
            <a:r>
              <a:rPr lang="en-US" b="1" dirty="0" smtClean="0">
                <a:solidFill>
                  <a:schemeClr val="accent1"/>
                </a:solidFill>
              </a:rPr>
              <a:t>Occupational</a:t>
            </a:r>
            <a:r>
              <a:rPr lang="en-US" dirty="0" smtClean="0">
                <a:solidFill>
                  <a:schemeClr val="accent1"/>
                </a:solidFill>
              </a:rPr>
              <a:t> </a:t>
            </a:r>
          </a:p>
          <a:p>
            <a:pPr marL="457200" lvl="1">
              <a:spcBef>
                <a:spcPts val="0"/>
              </a:spcBef>
            </a:pPr>
            <a:r>
              <a:rPr lang="en-US" dirty="0" smtClean="0"/>
              <a:t>On and off the job</a:t>
            </a:r>
          </a:p>
          <a:p>
            <a:pPr marL="0">
              <a:spcBef>
                <a:spcPts val="1200"/>
              </a:spcBef>
            </a:pPr>
            <a:r>
              <a:rPr lang="en-US" b="1" dirty="0" err="1" smtClean="0">
                <a:solidFill>
                  <a:schemeClr val="accent1"/>
                </a:solidFill>
              </a:rPr>
              <a:t>Nonoccupational</a:t>
            </a:r>
            <a:endParaRPr lang="en-US" dirty="0" smtClean="0">
              <a:solidFill>
                <a:schemeClr val="accent1"/>
              </a:solidFill>
            </a:endParaRPr>
          </a:p>
          <a:p>
            <a:pPr marL="457200" lvl="1">
              <a:spcBef>
                <a:spcPts val="0"/>
              </a:spcBef>
            </a:pPr>
            <a:r>
              <a:rPr lang="en-US" dirty="0" smtClean="0"/>
              <a:t>Off the job only</a:t>
            </a:r>
          </a:p>
          <a:p>
            <a:pPr>
              <a:spcBef>
                <a:spcPts val="2400"/>
              </a:spcBef>
              <a:buNone/>
            </a:pPr>
            <a:endParaRPr lang="en-US" dirty="0" smtClean="0"/>
          </a:p>
        </p:txBody>
      </p:sp>
      <p:sp>
        <p:nvSpPr>
          <p:cNvPr id="17410" name="Rectangle 2"/>
          <p:cNvSpPr>
            <a:spLocks noGrp="1" noChangeArrowheads="1"/>
          </p:cNvSpPr>
          <p:nvPr>
            <p:ph type="title"/>
          </p:nvPr>
        </p:nvSpPr>
        <p:spPr/>
        <p:txBody>
          <a:bodyPr/>
          <a:lstStyle/>
          <a:p>
            <a:r>
              <a:rPr lang="en-US" dirty="0" smtClean="0"/>
              <a:t>Other Provisions and Clauses</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350680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Effect transition="in" filter="wipe(left)">
                                      <p:cBhvr>
                                        <p:cTn id="11" dur="500"/>
                                        <p:tgtEl>
                                          <p:spTgt spid="409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0963">
                                            <p:txEl>
                                              <p:pRg st="2" end="2"/>
                                            </p:txEl>
                                          </p:spTgt>
                                        </p:tgtEl>
                                        <p:attrNameLst>
                                          <p:attrName>style.visibility</p:attrName>
                                        </p:attrNameLst>
                                      </p:cBhvr>
                                      <p:to>
                                        <p:strVal val="visible"/>
                                      </p:to>
                                    </p:set>
                                    <p:animEffect transition="in" filter="wipe(left)">
                                      <p:cBhvr>
                                        <p:cTn id="16" dur="500"/>
                                        <p:tgtEl>
                                          <p:spTgt spid="4096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animEffect transition="in" filter="wipe(left)">
                                      <p:cBhvr>
                                        <p:cTn id="20" dur="500"/>
                                        <p:tgtEl>
                                          <p:spTgt spid="409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Effect transition="in" filter="wipe(left)">
                                      <p:cBhvr>
                                        <p:cTn id="25" dur="500"/>
                                        <p:tgtEl>
                                          <p:spTgt spid="4096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963">
                                            <p:txEl>
                                              <p:pRg st="5" end="5"/>
                                            </p:txEl>
                                          </p:spTgt>
                                        </p:tgtEl>
                                        <p:attrNameLst>
                                          <p:attrName>style.visibility</p:attrName>
                                        </p:attrNameLst>
                                      </p:cBhvr>
                                      <p:to>
                                        <p:strVal val="visible"/>
                                      </p:to>
                                    </p:set>
                                    <p:animEffect transition="in" filter="wipe(left)">
                                      <p:cBhvr>
                                        <p:cTn id="29"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199" y="1481138"/>
            <a:ext cx="8499765" cy="4525962"/>
          </a:xfrm>
        </p:spPr>
        <p:txBody>
          <a:bodyPr/>
          <a:lstStyle/>
          <a:p>
            <a:pPr marL="3566160">
              <a:spcBef>
                <a:spcPts val="2400"/>
              </a:spcBef>
            </a:pPr>
            <a:r>
              <a:rPr lang="en-US" b="1" dirty="0" smtClean="0">
                <a:solidFill>
                  <a:schemeClr val="accent1"/>
                </a:solidFill>
              </a:rPr>
              <a:t>First Dollar Coverage</a:t>
            </a:r>
            <a:endParaRPr lang="en-US" dirty="0" smtClean="0">
              <a:solidFill>
                <a:schemeClr val="accent1"/>
              </a:solidFill>
            </a:endParaRPr>
          </a:p>
          <a:p>
            <a:pPr marL="3840480" lvl="1">
              <a:spcBef>
                <a:spcPts val="600"/>
              </a:spcBef>
            </a:pPr>
            <a:r>
              <a:rPr lang="en-US" sz="2400" dirty="0" smtClean="0"/>
              <a:t>Provides that no out of pocket charges (deductibles or copayments) will be paid by the insured before benefits are payable by the plan</a:t>
            </a:r>
          </a:p>
          <a:p>
            <a:pPr>
              <a:spcBef>
                <a:spcPts val="3600"/>
              </a:spcBef>
            </a:pPr>
            <a:r>
              <a:rPr lang="en-US" b="1" dirty="0" smtClean="0">
                <a:solidFill>
                  <a:schemeClr val="accent1"/>
                </a:solidFill>
              </a:rPr>
              <a:t>Coordination of Benefits</a:t>
            </a:r>
            <a:endParaRPr lang="en-US" dirty="0" smtClean="0">
              <a:solidFill>
                <a:schemeClr val="accent1"/>
              </a:solidFill>
            </a:endParaRPr>
          </a:p>
          <a:p>
            <a:pPr lvl="1">
              <a:spcBef>
                <a:spcPts val="600"/>
              </a:spcBef>
            </a:pPr>
            <a:r>
              <a:rPr lang="en-US" sz="2400" dirty="0" smtClean="0"/>
              <a:t>A provision that determines the method of reimbursement when more than one insurer </a:t>
            </a:r>
            <a:br>
              <a:rPr lang="en-US" sz="2400" dirty="0" smtClean="0"/>
            </a:br>
            <a:r>
              <a:rPr lang="en-US" sz="2400" dirty="0" smtClean="0"/>
              <a:t>is responsible for the loss </a:t>
            </a:r>
          </a:p>
          <a:p>
            <a:pPr>
              <a:spcBef>
                <a:spcPts val="2400"/>
              </a:spcBef>
              <a:buNone/>
            </a:pPr>
            <a:endParaRPr lang="en-US" dirty="0" smtClean="0"/>
          </a:p>
          <a:p>
            <a:pPr>
              <a:spcBef>
                <a:spcPts val="2400"/>
              </a:spcBef>
            </a:pPr>
            <a:endParaRPr lang="en-US" dirty="0" smtClean="0"/>
          </a:p>
          <a:p>
            <a:pPr>
              <a:spcBef>
                <a:spcPts val="2400"/>
              </a:spcBef>
            </a:pPr>
            <a:endParaRPr lang="en-US" dirty="0" smtClean="0"/>
          </a:p>
        </p:txBody>
      </p:sp>
      <p:sp>
        <p:nvSpPr>
          <p:cNvPr id="16386" name="Title 1"/>
          <p:cNvSpPr>
            <a:spLocks noGrp="1"/>
          </p:cNvSpPr>
          <p:nvPr>
            <p:ph type="title"/>
          </p:nvPr>
        </p:nvSpPr>
        <p:spPr/>
        <p:txBody>
          <a:bodyPr/>
          <a:lstStyle/>
          <a:p>
            <a:r>
              <a:rPr lang="en-US" dirty="0" smtClean="0"/>
              <a:t>Other Provisions and Clauses</a:t>
            </a:r>
          </a:p>
        </p:txBody>
      </p:sp>
      <p:pic>
        <p:nvPicPr>
          <p:cNvPr id="20482" name="Picture 2" descr="http://www.businessinsurance.com/apps/pbcsi.dll/storyimage/CB/20130220/NEWS03/130229972/AR/0/employee-out-of-pocket-healthcare-expenses.jpg"/>
          <p:cNvPicPr>
            <a:picLocks noChangeAspect="1" noChangeArrowheads="1"/>
          </p:cNvPicPr>
          <p:nvPr/>
        </p:nvPicPr>
        <p:blipFill>
          <a:blip r:embed="rId3" cstate="print"/>
          <a:srcRect l="9206"/>
          <a:stretch>
            <a:fillRect/>
          </a:stretch>
        </p:blipFill>
        <p:spPr bwMode="auto">
          <a:xfrm>
            <a:off x="568658" y="1502207"/>
            <a:ext cx="3255197" cy="2380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27246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500" fill="hold"/>
                                        <p:tgtEl>
                                          <p:spTgt spid="20482"/>
                                        </p:tgtEl>
                                        <p:attrNameLst>
                                          <p:attrName>ppt_w</p:attrName>
                                        </p:attrNameLst>
                                      </p:cBhvr>
                                      <p:tavLst>
                                        <p:tav tm="0">
                                          <p:val>
                                            <p:strVal val="#ppt_w*0.05"/>
                                          </p:val>
                                        </p:tav>
                                        <p:tav tm="100000">
                                          <p:val>
                                            <p:strVal val="#ppt_w"/>
                                          </p:val>
                                        </p:tav>
                                      </p:tavLst>
                                    </p:anim>
                                    <p:anim calcmode="lin" valueType="num">
                                      <p:cBhvr>
                                        <p:cTn id="11" dur="500" fill="hold"/>
                                        <p:tgtEl>
                                          <p:spTgt spid="20482"/>
                                        </p:tgtEl>
                                        <p:attrNameLst>
                                          <p:attrName>ppt_h</p:attrName>
                                        </p:attrNameLst>
                                      </p:cBhvr>
                                      <p:tavLst>
                                        <p:tav tm="0">
                                          <p:val>
                                            <p:strVal val="#ppt_h"/>
                                          </p:val>
                                        </p:tav>
                                        <p:tav tm="100000">
                                          <p:val>
                                            <p:strVal val="#ppt_h"/>
                                          </p:val>
                                        </p:tav>
                                      </p:tavLst>
                                    </p:anim>
                                    <p:anim calcmode="lin" valueType="num">
                                      <p:cBhvr>
                                        <p:cTn id="12" dur="500" fill="hold"/>
                                        <p:tgtEl>
                                          <p:spTgt spid="20482"/>
                                        </p:tgtEl>
                                        <p:attrNameLst>
                                          <p:attrName>ppt_x</p:attrName>
                                        </p:attrNameLst>
                                      </p:cBhvr>
                                      <p:tavLst>
                                        <p:tav tm="0">
                                          <p:val>
                                            <p:strVal val="#ppt_x-.2"/>
                                          </p:val>
                                        </p:tav>
                                        <p:tav tm="100000">
                                          <p:val>
                                            <p:strVal val="#ppt_x"/>
                                          </p:val>
                                        </p:tav>
                                      </p:tavLst>
                                    </p:anim>
                                    <p:anim calcmode="lin" valueType="num">
                                      <p:cBhvr>
                                        <p:cTn id="13" dur="500" fill="hold"/>
                                        <p:tgtEl>
                                          <p:spTgt spid="20482"/>
                                        </p:tgtEl>
                                        <p:attrNameLst>
                                          <p:attrName>ppt_y</p:attrName>
                                        </p:attrNameLst>
                                      </p:cBhvr>
                                      <p:tavLst>
                                        <p:tav tm="0">
                                          <p:val>
                                            <p:strVal val="#ppt_y"/>
                                          </p:val>
                                        </p:tav>
                                        <p:tav tm="100000">
                                          <p:val>
                                            <p:strVal val="#ppt_y"/>
                                          </p:val>
                                        </p:tav>
                                      </p:tavLst>
                                    </p:anim>
                                    <p:animEffect transition="in" filter="fade">
                                      <p:cBhvr>
                                        <p:cTn id="14" dur="500"/>
                                        <p:tgtEl>
                                          <p:spTgt spid="2048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wipe(left)">
                                      <p:cBhvr>
                                        <p:cTn id="18" dur="500"/>
                                        <p:tgtEl>
                                          <p:spTgt spid="143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wipe(left)">
                                      <p:cBhvr>
                                        <p:cTn id="23" dur="500"/>
                                        <p:tgtEl>
                                          <p:spTgt spid="14339">
                                            <p:txEl>
                                              <p:pRg st="2" end="2"/>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left)">
                                      <p:cBhvr>
                                        <p:cTn id="2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omegadental.org/Portals/169176/images/Save%20Money%20on%20Medical%20Expenses-resized-600.jpg"/>
          <p:cNvPicPr>
            <a:picLocks noChangeAspect="1" noChangeArrowheads="1"/>
          </p:cNvPicPr>
          <p:nvPr/>
        </p:nvPicPr>
        <p:blipFill>
          <a:blip r:embed="rId3" cstate="print"/>
          <a:srcRect/>
          <a:stretch>
            <a:fillRect/>
          </a:stretch>
        </p:blipFill>
        <p:spPr bwMode="auto">
          <a:xfrm>
            <a:off x="5381625" y="941676"/>
            <a:ext cx="3762375" cy="2895601"/>
          </a:xfrm>
          <a:prstGeom prst="rect">
            <a:avLst/>
          </a:prstGeom>
          <a:noFill/>
        </p:spPr>
      </p:pic>
      <p:sp>
        <p:nvSpPr>
          <p:cNvPr id="14339" name="Content Placeholder 2"/>
          <p:cNvSpPr>
            <a:spLocks noGrp="1"/>
          </p:cNvSpPr>
          <p:nvPr>
            <p:ph idx="1"/>
          </p:nvPr>
        </p:nvSpPr>
        <p:spPr>
          <a:xfrm>
            <a:off x="457200" y="1481138"/>
            <a:ext cx="7647710" cy="4525962"/>
          </a:xfrm>
        </p:spPr>
        <p:txBody>
          <a:bodyPr/>
          <a:lstStyle/>
          <a:p>
            <a:pPr>
              <a:spcBef>
                <a:spcPts val="2400"/>
              </a:spcBef>
            </a:pPr>
            <a:r>
              <a:rPr lang="en-US" b="1" dirty="0" smtClean="0">
                <a:solidFill>
                  <a:schemeClr val="accent1"/>
                </a:solidFill>
              </a:rPr>
              <a:t>Eligible Expenses</a:t>
            </a:r>
            <a:endParaRPr lang="en-US" dirty="0" smtClean="0">
              <a:solidFill>
                <a:schemeClr val="accent1"/>
              </a:solidFill>
            </a:endParaRPr>
          </a:p>
          <a:p>
            <a:pPr lvl="1">
              <a:spcBef>
                <a:spcPts val="1200"/>
              </a:spcBef>
            </a:pPr>
            <a:r>
              <a:rPr lang="en-US" sz="2400" dirty="0" smtClean="0"/>
              <a:t>Expenses incurred by or on </a:t>
            </a:r>
            <a:br>
              <a:rPr lang="en-US" sz="2400" dirty="0" smtClean="0"/>
            </a:br>
            <a:r>
              <a:rPr lang="en-US" sz="2400" dirty="0" smtClean="0"/>
              <a:t>behalf of an insured person </a:t>
            </a:r>
            <a:br>
              <a:rPr lang="en-US" sz="2400" dirty="0" smtClean="0"/>
            </a:br>
            <a:r>
              <a:rPr lang="en-US" sz="2400" dirty="0" smtClean="0"/>
              <a:t>for services and supplies </a:t>
            </a:r>
            <a:br>
              <a:rPr lang="en-US" sz="2400" dirty="0" smtClean="0"/>
            </a:br>
            <a:r>
              <a:rPr lang="en-US" sz="2400" dirty="0" smtClean="0"/>
              <a:t>that are:</a:t>
            </a:r>
          </a:p>
          <a:p>
            <a:pPr lvl="2">
              <a:spcBef>
                <a:spcPts val="800"/>
              </a:spcBef>
            </a:pPr>
            <a:r>
              <a:rPr lang="en-US" sz="2200" dirty="0" smtClean="0"/>
              <a:t>Administered or ordered by a physician</a:t>
            </a:r>
          </a:p>
          <a:p>
            <a:pPr lvl="2">
              <a:spcBef>
                <a:spcPts val="800"/>
              </a:spcBef>
            </a:pPr>
            <a:r>
              <a:rPr lang="en-US" sz="2200" dirty="0" smtClean="0"/>
              <a:t>Medically necessary to the diagnosis and treatment of an injury or sickness</a:t>
            </a:r>
          </a:p>
          <a:p>
            <a:pPr lvl="2">
              <a:spcBef>
                <a:spcPts val="800"/>
              </a:spcBef>
            </a:pPr>
            <a:r>
              <a:rPr lang="en-US" sz="2200" dirty="0" smtClean="0"/>
              <a:t>Are not excluded by any provision of the policy and incurred while the insured person’s insurance is in force</a:t>
            </a:r>
          </a:p>
          <a:p>
            <a:pPr>
              <a:spcBef>
                <a:spcPts val="2400"/>
              </a:spcBef>
              <a:buNone/>
            </a:pPr>
            <a:endParaRPr lang="en-US" dirty="0" smtClean="0"/>
          </a:p>
          <a:p>
            <a:pPr>
              <a:spcBef>
                <a:spcPts val="2400"/>
              </a:spcBef>
            </a:pPr>
            <a:endParaRPr lang="en-US" dirty="0" smtClean="0"/>
          </a:p>
          <a:p>
            <a:pPr>
              <a:spcBef>
                <a:spcPts val="2400"/>
              </a:spcBef>
            </a:pPr>
            <a:endParaRPr lang="en-US" dirty="0" smtClean="0"/>
          </a:p>
        </p:txBody>
      </p:sp>
      <p:sp>
        <p:nvSpPr>
          <p:cNvPr id="16386" name="Title 1"/>
          <p:cNvSpPr>
            <a:spLocks noGrp="1"/>
          </p:cNvSpPr>
          <p:nvPr>
            <p:ph type="title"/>
          </p:nvPr>
        </p:nvSpPr>
        <p:spPr/>
        <p:txBody>
          <a:bodyPr/>
          <a:lstStyle/>
          <a:p>
            <a:r>
              <a:rPr lang="en-US" dirty="0" smtClean="0"/>
              <a:t>Other Provisions and Clauses</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327246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339">
                                            <p:txEl>
                                              <p:pRg st="2" end="2"/>
                                            </p:txEl>
                                          </p:spTgt>
                                        </p:tgtEl>
                                        <p:attrNameLst>
                                          <p:attrName>style.visibility</p:attrName>
                                        </p:attrNameLst>
                                      </p:cBhvr>
                                      <p:to>
                                        <p:strVal val="visible"/>
                                      </p:to>
                                    </p:set>
                                    <p:animEffect transition="in" filter="wipe(left)">
                                      <p:cBhvr>
                                        <p:cTn id="16" dur="500"/>
                                        <p:tgtEl>
                                          <p:spTgt spid="14339">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wipe(left)">
                                      <p:cBhvr>
                                        <p:cTn id="20" dur="500"/>
                                        <p:tgtEl>
                                          <p:spTgt spid="14339">
                                            <p:txEl>
                                              <p:pRg st="3" end="3"/>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339">
                                            <p:txEl>
                                              <p:pRg st="4" end="4"/>
                                            </p:txEl>
                                          </p:spTgt>
                                        </p:tgtEl>
                                        <p:attrNameLst>
                                          <p:attrName>style.visibility</p:attrName>
                                        </p:attrNameLst>
                                      </p:cBhvr>
                                      <p:to>
                                        <p:strVal val="visible"/>
                                      </p:to>
                                    </p:set>
                                    <p:animEffect transition="in" filter="wipe(left)">
                                      <p:cBhvr>
                                        <p:cTn id="24"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3276600"/>
            <a:ext cx="8229600" cy="3276600"/>
          </a:xfrm>
        </p:spPr>
        <p:txBody>
          <a:bodyPr>
            <a:normAutofit lnSpcReduction="10000"/>
          </a:bodyPr>
          <a:lstStyle/>
          <a:p>
            <a:pPr>
              <a:spcBef>
                <a:spcPts val="0"/>
              </a:spcBef>
            </a:pPr>
            <a:r>
              <a:rPr lang="en-US" sz="2400" dirty="0" smtClean="0"/>
              <a:t>Cannot be cancelled and guaranteed to renew</a:t>
            </a:r>
            <a:endParaRPr lang="en-US" sz="2400" dirty="0"/>
          </a:p>
          <a:p>
            <a:pPr>
              <a:spcBef>
                <a:spcPts val="0"/>
              </a:spcBef>
            </a:pPr>
            <a:r>
              <a:rPr lang="en-US" sz="2400" dirty="0" smtClean="0"/>
              <a:t>Renewable without </a:t>
            </a:r>
            <a:r>
              <a:rPr lang="en-US" sz="2400" dirty="0"/>
              <a:t>proof of insurability, </a:t>
            </a:r>
            <a:r>
              <a:rPr lang="en-US" sz="2400" dirty="0" smtClean="0"/>
              <a:t/>
            </a:r>
            <a:br>
              <a:rPr lang="en-US" sz="2400" dirty="0" smtClean="0"/>
            </a:br>
            <a:r>
              <a:rPr lang="en-US" sz="2400" dirty="0" smtClean="0"/>
              <a:t>premiums </a:t>
            </a:r>
            <a:r>
              <a:rPr lang="en-US" sz="2400" dirty="0"/>
              <a:t>not </a:t>
            </a:r>
            <a:r>
              <a:rPr lang="en-US" sz="2400" dirty="0" smtClean="0"/>
              <a:t>guaranteed</a:t>
            </a:r>
          </a:p>
          <a:p>
            <a:pPr>
              <a:spcBef>
                <a:spcPts val="0"/>
              </a:spcBef>
            </a:pPr>
            <a:r>
              <a:rPr lang="en-US" sz="2400" dirty="0" smtClean="0"/>
              <a:t>Renewable as long as certain conditions are met </a:t>
            </a:r>
            <a:br>
              <a:rPr lang="en-US" sz="2400" dirty="0" smtClean="0"/>
            </a:br>
            <a:r>
              <a:rPr lang="en-US" sz="2400" dirty="0" smtClean="0"/>
              <a:t>by the insured</a:t>
            </a:r>
            <a:endParaRPr lang="en-US" sz="2400" dirty="0"/>
          </a:p>
          <a:p>
            <a:pPr>
              <a:spcBef>
                <a:spcPts val="0"/>
              </a:spcBef>
            </a:pPr>
            <a:r>
              <a:rPr lang="en-US" sz="2400" dirty="0" smtClean="0"/>
              <a:t>Insurer may choose not to renew on a policy anniversary</a:t>
            </a:r>
            <a:endParaRPr lang="en-US" sz="2400" dirty="0"/>
          </a:p>
          <a:p>
            <a:pPr>
              <a:spcBef>
                <a:spcPts val="0"/>
              </a:spcBef>
            </a:pPr>
            <a:r>
              <a:rPr lang="en-US" sz="2400" dirty="0" smtClean="0"/>
              <a:t>Expressed </a:t>
            </a:r>
            <a:r>
              <a:rPr lang="en-US" sz="2400" dirty="0"/>
              <a:t>period of coverage</a:t>
            </a:r>
          </a:p>
          <a:p>
            <a:pPr>
              <a:spcBef>
                <a:spcPts val="0"/>
              </a:spcBef>
            </a:pPr>
            <a:r>
              <a:rPr lang="en-US" sz="2400" dirty="0" smtClean="0"/>
              <a:t>May be cancelled by the insurer with a 5 day notice</a:t>
            </a:r>
            <a:endParaRPr lang="en-US" sz="2400" dirty="0"/>
          </a:p>
          <a:p>
            <a:pPr>
              <a:spcBef>
                <a:spcPts val="0"/>
              </a:spcBef>
            </a:pPr>
            <a:endParaRPr lang="en-US" sz="2400" dirty="0"/>
          </a:p>
        </p:txBody>
      </p:sp>
      <p:sp>
        <p:nvSpPr>
          <p:cNvPr id="2" name="Title 1"/>
          <p:cNvSpPr>
            <a:spLocks noGrp="1"/>
          </p:cNvSpPr>
          <p:nvPr>
            <p:ph type="title"/>
          </p:nvPr>
        </p:nvSpPr>
        <p:spPr/>
        <p:txBody>
          <a:bodyPr/>
          <a:lstStyle/>
          <a:p>
            <a:r>
              <a:rPr lang="en-US" dirty="0" smtClean="0"/>
              <a:t>Policy Renewal Provisions</a:t>
            </a:r>
            <a:endParaRPr lang="en-US" dirty="0"/>
          </a:p>
        </p:txBody>
      </p:sp>
      <p:sp>
        <p:nvSpPr>
          <p:cNvPr id="3" name="Rounded Rectangle 2"/>
          <p:cNvSpPr/>
          <p:nvPr/>
        </p:nvSpPr>
        <p:spPr>
          <a:xfrm>
            <a:off x="381000" y="1319647"/>
            <a:ext cx="2670048" cy="8229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Noncancellable</a:t>
            </a:r>
            <a:endParaRPr lang="en-US" sz="2400" b="1" dirty="0"/>
          </a:p>
        </p:txBody>
      </p:sp>
      <p:sp>
        <p:nvSpPr>
          <p:cNvPr id="12" name="Rounded Rectangle 11"/>
          <p:cNvSpPr/>
          <p:nvPr/>
        </p:nvSpPr>
        <p:spPr>
          <a:xfrm>
            <a:off x="3200400" y="1319647"/>
            <a:ext cx="2670048" cy="82296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Conditionally</a:t>
            </a:r>
          </a:p>
          <a:p>
            <a:pPr algn="ctr"/>
            <a:r>
              <a:rPr lang="en-US" sz="2400" b="1" dirty="0" smtClean="0"/>
              <a:t>Renewable</a:t>
            </a:r>
            <a:endParaRPr lang="en-US" sz="2400" b="1" dirty="0"/>
          </a:p>
        </p:txBody>
      </p:sp>
      <p:sp>
        <p:nvSpPr>
          <p:cNvPr id="13" name="Rounded Rectangle 12"/>
          <p:cNvSpPr/>
          <p:nvPr/>
        </p:nvSpPr>
        <p:spPr>
          <a:xfrm>
            <a:off x="6016752" y="1316184"/>
            <a:ext cx="2670048" cy="8229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t>Guaranteed Renewable</a:t>
            </a:r>
          </a:p>
        </p:txBody>
      </p:sp>
      <p:sp>
        <p:nvSpPr>
          <p:cNvPr id="15" name="Rounded Rectangle 14"/>
          <p:cNvSpPr/>
          <p:nvPr/>
        </p:nvSpPr>
        <p:spPr>
          <a:xfrm>
            <a:off x="381000" y="2286000"/>
            <a:ext cx="2670048" cy="82296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t>Optionally</a:t>
            </a:r>
          </a:p>
          <a:p>
            <a:pPr algn="ctr"/>
            <a:r>
              <a:rPr lang="en-US" sz="2400" b="1" dirty="0"/>
              <a:t>Renewable</a:t>
            </a:r>
            <a:endParaRPr lang="en-US" sz="2400" b="1" dirty="0" smtClean="0"/>
          </a:p>
        </p:txBody>
      </p:sp>
      <p:sp>
        <p:nvSpPr>
          <p:cNvPr id="17" name="Rounded Rectangle 16"/>
          <p:cNvSpPr/>
          <p:nvPr/>
        </p:nvSpPr>
        <p:spPr>
          <a:xfrm>
            <a:off x="3203863" y="2275609"/>
            <a:ext cx="2670048" cy="8229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t>Nonrenewable</a:t>
            </a:r>
          </a:p>
          <a:p>
            <a:pPr algn="ctr"/>
            <a:r>
              <a:rPr lang="en-US" sz="2400" b="1" dirty="0"/>
              <a:t> Period of Time</a:t>
            </a:r>
          </a:p>
        </p:txBody>
      </p:sp>
      <p:sp>
        <p:nvSpPr>
          <p:cNvPr id="18" name="Rounded Rectangle 17"/>
          <p:cNvSpPr/>
          <p:nvPr/>
        </p:nvSpPr>
        <p:spPr>
          <a:xfrm>
            <a:off x="6030191" y="2261755"/>
            <a:ext cx="2670048" cy="8229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t>Cancellable</a:t>
            </a:r>
          </a:p>
        </p:txBody>
      </p:sp>
    </p:spTree>
    <p:extLst>
      <p:ext uri="{BB962C8B-B14F-4D97-AF65-F5344CB8AC3E}">
        <p14:creationId xmlns:p14="http://schemas.microsoft.com/office/powerpoint/2010/main" val="567724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left)">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1" presetClass="exit"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left)">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1" presetClass="exit" presetSubtype="0" fill="hold" nodeType="withEffect">
                                  <p:stCondLst>
                                    <p:cond delay="0"/>
                                  </p:stCondLst>
                                  <p:childTnLst>
                                    <p:set>
                                      <p:cBhvr>
                                        <p:cTn id="35" dur="1" fill="hold">
                                          <p:stCondLst>
                                            <p:cond delay="0"/>
                                          </p:stCondLst>
                                        </p:cTn>
                                        <p:tgtEl>
                                          <p:spTgt spid="11">
                                            <p:txEl>
                                              <p:pRg st="1" end="1"/>
                                            </p:txEl>
                                          </p:spTgt>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left)">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1" presetClass="exit" presetSubtype="0" fill="hold"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wipe(left)">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1" presetClass="exit" presetSubtype="0" fill="hold" nodeType="withEffect">
                                  <p:stCondLst>
                                    <p:cond delay="0"/>
                                  </p:stCondLst>
                                  <p:childTnLst>
                                    <p:set>
                                      <p:cBhvr>
                                        <p:cTn id="61" dur="1" fill="hold">
                                          <p:stCondLst>
                                            <p:cond delay="0"/>
                                          </p:stCondLst>
                                        </p:cTn>
                                        <p:tgtEl>
                                          <p:spTgt spid="11">
                                            <p:txEl>
                                              <p:pRg st="3" end="3"/>
                                            </p:txEl>
                                          </p:spTgt>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11">
                                            <p:txEl>
                                              <p:pRg st="4" end="4"/>
                                            </p:txEl>
                                          </p:spTgt>
                                        </p:tgtEl>
                                        <p:attrNameLst>
                                          <p:attrName>style.visibility</p:attrName>
                                        </p:attrNameLst>
                                      </p:cBhvr>
                                      <p:to>
                                        <p:strVal val="visible"/>
                                      </p:to>
                                    </p:set>
                                    <p:animEffect transition="in" filter="wipe(left)">
                                      <p:cBhvr>
                                        <p:cTn id="65" dur="500"/>
                                        <p:tgtEl>
                                          <p:spTgt spid="11">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par>
                                <p:cTn id="73" presetID="1" presetClass="exit" presetSubtype="0" fill="hold" nodeType="withEffect">
                                  <p:stCondLst>
                                    <p:cond delay="0"/>
                                  </p:stCondLst>
                                  <p:childTnLst>
                                    <p:set>
                                      <p:cBhvr>
                                        <p:cTn id="74" dur="1" fill="hold">
                                          <p:stCondLst>
                                            <p:cond delay="0"/>
                                          </p:stCondLst>
                                        </p:cTn>
                                        <p:tgtEl>
                                          <p:spTgt spid="11">
                                            <p:txEl>
                                              <p:pRg st="4" end="4"/>
                                            </p:txEl>
                                          </p:spTgt>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11">
                                            <p:txEl>
                                              <p:pRg st="5" end="5"/>
                                            </p:txEl>
                                          </p:spTgt>
                                        </p:tgtEl>
                                        <p:attrNameLst>
                                          <p:attrName>style.visibility</p:attrName>
                                        </p:attrNameLst>
                                      </p:cBhvr>
                                      <p:to>
                                        <p:strVal val="visible"/>
                                      </p:to>
                                    </p:set>
                                    <p:animEffect transition="in" filter="wipe(left)">
                                      <p:cBhvr>
                                        <p:cTn id="7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5"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Cost Containment</a:t>
            </a:r>
            <a:endParaRPr lang="en-US"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pPr>
              <a:spcBef>
                <a:spcPts val="0"/>
              </a:spcBef>
            </a:pPr>
            <a:r>
              <a:rPr lang="en-US" b="1" dirty="0" smtClean="0">
                <a:solidFill>
                  <a:schemeClr val="accent1"/>
                </a:solidFill>
              </a:rPr>
              <a:t>Mandatory Second Surgical Opinion</a:t>
            </a:r>
          </a:p>
          <a:p>
            <a:pPr lvl="1">
              <a:spcBef>
                <a:spcPts val="600"/>
              </a:spcBef>
            </a:pPr>
            <a:r>
              <a:rPr lang="en-US" dirty="0" smtClean="0"/>
              <a:t>If in policy, it requires insured to get second opinion</a:t>
            </a:r>
          </a:p>
          <a:p>
            <a:pPr>
              <a:spcBef>
                <a:spcPts val="2400"/>
              </a:spcBef>
            </a:pPr>
            <a:r>
              <a:rPr lang="en-US" b="1" dirty="0" smtClean="0">
                <a:solidFill>
                  <a:schemeClr val="accent1"/>
                </a:solidFill>
              </a:rPr>
              <a:t>Non-Emergency Preauthorization</a:t>
            </a:r>
          </a:p>
          <a:p>
            <a:pPr lvl="1">
              <a:spcBef>
                <a:spcPts val="600"/>
              </a:spcBef>
            </a:pPr>
            <a:r>
              <a:rPr lang="en-US" dirty="0" smtClean="0"/>
              <a:t>Must have scheduled procedure preauthorized </a:t>
            </a:r>
            <a:br>
              <a:rPr lang="en-US" dirty="0" smtClean="0"/>
            </a:br>
            <a:r>
              <a:rPr lang="en-US" dirty="0" smtClean="0"/>
              <a:t>or benefits may be reduced</a:t>
            </a:r>
          </a:p>
          <a:p>
            <a:pPr>
              <a:spcBef>
                <a:spcPts val="2400"/>
              </a:spcBef>
            </a:pPr>
            <a:r>
              <a:rPr lang="en-US" b="1" dirty="0" smtClean="0">
                <a:solidFill>
                  <a:schemeClr val="accent1"/>
                </a:solidFill>
              </a:rPr>
              <a:t>Utilization Review</a:t>
            </a:r>
          </a:p>
          <a:p>
            <a:pPr lvl="1">
              <a:spcBef>
                <a:spcPts val="600"/>
              </a:spcBef>
            </a:pPr>
            <a:r>
              <a:rPr lang="en-US" dirty="0" smtClean="0"/>
              <a:t>Length of hospital stay is monitored as prospective, concurrent, and retrospective</a:t>
            </a:r>
          </a:p>
          <a:p>
            <a:pPr>
              <a:spcBef>
                <a:spcPts val="2400"/>
              </a:spcBef>
            </a:pPr>
            <a:endParaRPr lang="en-US" dirty="0" smtClean="0"/>
          </a:p>
        </p:txBody>
      </p:sp>
      <p:sp>
        <p:nvSpPr>
          <p:cNvPr id="21506" name="Rectangle 2"/>
          <p:cNvSpPr>
            <a:spLocks noGrp="1" noChangeArrowheads="1"/>
          </p:cNvSpPr>
          <p:nvPr>
            <p:ph type="title"/>
          </p:nvPr>
        </p:nvSpPr>
        <p:spPr/>
        <p:txBody>
          <a:bodyPr/>
          <a:lstStyle/>
          <a:p>
            <a:r>
              <a:rPr lang="en-US" dirty="0" smtClean="0"/>
              <a:t>Cost Containment</a:t>
            </a:r>
          </a:p>
        </p:txBody>
      </p:sp>
    </p:spTree>
    <p:extLst>
      <p:ext uri="{BB962C8B-B14F-4D97-AF65-F5344CB8AC3E}">
        <p14:creationId xmlns:p14="http://schemas.microsoft.com/office/powerpoint/2010/main" val="2203791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wipe(left)">
                                      <p:cBhvr>
                                        <p:cTn id="11" dur="500"/>
                                        <p:tgtEl>
                                          <p:spTgt spid="4505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5059">
                                            <p:txEl>
                                              <p:pRg st="2" end="2"/>
                                            </p:txEl>
                                          </p:spTgt>
                                        </p:tgtEl>
                                        <p:attrNameLst>
                                          <p:attrName>style.visibility</p:attrName>
                                        </p:attrNameLst>
                                      </p:cBhvr>
                                      <p:to>
                                        <p:strVal val="visible"/>
                                      </p:to>
                                    </p:set>
                                    <p:animEffect transition="in" filter="wipe(left)">
                                      <p:cBhvr>
                                        <p:cTn id="16" dur="500"/>
                                        <p:tgtEl>
                                          <p:spTgt spid="4505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5059">
                                            <p:txEl>
                                              <p:pRg st="3" end="3"/>
                                            </p:txEl>
                                          </p:spTgt>
                                        </p:tgtEl>
                                        <p:attrNameLst>
                                          <p:attrName>style.visibility</p:attrName>
                                        </p:attrNameLst>
                                      </p:cBhvr>
                                      <p:to>
                                        <p:strVal val="visible"/>
                                      </p:to>
                                    </p:set>
                                    <p:animEffect transition="in" filter="wipe(left)">
                                      <p:cBhvr>
                                        <p:cTn id="20" dur="500"/>
                                        <p:tgtEl>
                                          <p:spTgt spid="4505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059">
                                            <p:txEl>
                                              <p:pRg st="4" end="4"/>
                                            </p:txEl>
                                          </p:spTgt>
                                        </p:tgtEl>
                                        <p:attrNameLst>
                                          <p:attrName>style.visibility</p:attrName>
                                        </p:attrNameLst>
                                      </p:cBhvr>
                                      <p:to>
                                        <p:strVal val="visible"/>
                                      </p:to>
                                    </p:set>
                                    <p:animEffect transition="in" filter="wipe(left)">
                                      <p:cBhvr>
                                        <p:cTn id="25" dur="500"/>
                                        <p:tgtEl>
                                          <p:spTgt spid="45059">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animEffect transition="in" filter="wipe(left)">
                                      <p:cBhvr>
                                        <p:cTn id="29"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rmAutofit/>
          </a:bodyPr>
          <a:lstStyle/>
          <a:p>
            <a:pPr>
              <a:spcBef>
                <a:spcPts val="2400"/>
              </a:spcBef>
            </a:pPr>
            <a:r>
              <a:rPr lang="en-US" sz="2900" b="1" dirty="0" smtClean="0">
                <a:solidFill>
                  <a:schemeClr val="accent1"/>
                </a:solidFill>
              </a:rPr>
              <a:t>Managed Health Care</a:t>
            </a:r>
          </a:p>
          <a:p>
            <a:pPr lvl="1">
              <a:spcBef>
                <a:spcPts val="600"/>
              </a:spcBef>
            </a:pPr>
            <a:r>
              <a:rPr lang="en-US" sz="2400" dirty="0" smtClean="0"/>
              <a:t>Used to help contain costs with these characteristics</a:t>
            </a:r>
          </a:p>
          <a:p>
            <a:pPr lvl="2">
              <a:spcBef>
                <a:spcPts val="600"/>
              </a:spcBef>
            </a:pPr>
            <a:r>
              <a:rPr lang="en-US" dirty="0" smtClean="0"/>
              <a:t>Controlled access to providers</a:t>
            </a:r>
          </a:p>
          <a:p>
            <a:pPr lvl="2">
              <a:spcBef>
                <a:spcPts val="600"/>
              </a:spcBef>
            </a:pPr>
            <a:r>
              <a:rPr lang="en-US" dirty="0" smtClean="0"/>
              <a:t>Comprehensive case management</a:t>
            </a:r>
          </a:p>
          <a:p>
            <a:pPr lvl="2">
              <a:spcBef>
                <a:spcPts val="600"/>
              </a:spcBef>
            </a:pPr>
            <a:r>
              <a:rPr lang="en-US" dirty="0" smtClean="0"/>
              <a:t>Preventive care</a:t>
            </a:r>
          </a:p>
          <a:p>
            <a:pPr lvl="2">
              <a:spcBef>
                <a:spcPts val="600"/>
              </a:spcBef>
            </a:pPr>
            <a:r>
              <a:rPr lang="en-US" dirty="0" smtClean="0"/>
              <a:t>Risk sharing</a:t>
            </a:r>
          </a:p>
        </p:txBody>
      </p:sp>
      <p:sp>
        <p:nvSpPr>
          <p:cNvPr id="22530" name="Title 1"/>
          <p:cNvSpPr>
            <a:spLocks noGrp="1"/>
          </p:cNvSpPr>
          <p:nvPr>
            <p:ph type="title"/>
          </p:nvPr>
        </p:nvSpPr>
        <p:spPr/>
        <p:txBody>
          <a:bodyPr/>
          <a:lstStyle/>
          <a:p>
            <a:r>
              <a:rPr lang="en-US" dirty="0" smtClean="0"/>
              <a:t>Cost Containment</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11266" name="Picture 2" descr="http://www.critigen.com/sites/critigen/files/styles/titles/public/Critigen%20Managed%20IT%20Healthcare%20Services.jpg?itok=-FNma2Nt"/>
          <p:cNvPicPr>
            <a:picLocks noChangeAspect="1" noChangeArrowheads="1"/>
          </p:cNvPicPr>
          <p:nvPr/>
        </p:nvPicPr>
        <p:blipFill>
          <a:blip r:embed="rId3" cstate="print"/>
          <a:srcRect/>
          <a:stretch>
            <a:fillRect/>
          </a:stretch>
        </p:blipFill>
        <p:spPr bwMode="auto">
          <a:xfrm>
            <a:off x="872837" y="4627182"/>
            <a:ext cx="7356764" cy="1727725"/>
          </a:xfrm>
          <a:prstGeom prst="rect">
            <a:avLst/>
          </a:prstGeom>
          <a:noFill/>
        </p:spPr>
      </p:pic>
    </p:spTree>
    <p:extLst>
      <p:ext uri="{BB962C8B-B14F-4D97-AF65-F5344CB8AC3E}">
        <p14:creationId xmlns:p14="http://schemas.microsoft.com/office/powerpoint/2010/main" val="1146802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wipe(left)">
                                      <p:cBhvr>
                                        <p:cTn id="16" dur="500"/>
                                        <p:tgtEl>
                                          <p:spTgt spid="2048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wipe(left)">
                                      <p:cBhvr>
                                        <p:cTn id="20" dur="500"/>
                                        <p:tgtEl>
                                          <p:spTgt spid="2048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ipe(left)">
                                      <p:cBhvr>
                                        <p:cTn id="24" dur="500"/>
                                        <p:tgtEl>
                                          <p:spTgt spid="20483">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0483">
                                            <p:txEl>
                                              <p:pRg st="5" end="5"/>
                                            </p:txEl>
                                          </p:spTgt>
                                        </p:tgtEl>
                                        <p:attrNameLst>
                                          <p:attrName>style.visibility</p:attrName>
                                        </p:attrNameLst>
                                      </p:cBhvr>
                                      <p:to>
                                        <p:strVal val="visible"/>
                                      </p:to>
                                    </p:set>
                                    <p:animEffect transition="in" filter="wipe(left)">
                                      <p:cBhvr>
                                        <p:cTn id="28"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481138"/>
            <a:ext cx="6477000" cy="4525962"/>
          </a:xfrm>
        </p:spPr>
        <p:txBody>
          <a:bodyPr/>
          <a:lstStyle/>
          <a:p>
            <a:pPr>
              <a:spcBef>
                <a:spcPts val="600"/>
              </a:spcBef>
            </a:pPr>
            <a:r>
              <a:rPr lang="en-US" b="1" dirty="0" smtClean="0">
                <a:solidFill>
                  <a:schemeClr val="accent1"/>
                </a:solidFill>
              </a:rPr>
              <a:t>Emergency Services</a:t>
            </a:r>
          </a:p>
          <a:p>
            <a:pPr lvl="1">
              <a:spcBef>
                <a:spcPts val="600"/>
              </a:spcBef>
            </a:pPr>
            <a:r>
              <a:rPr lang="en-US" sz="2400" dirty="0" smtClean="0"/>
              <a:t>Specifies what to do in an emergency </a:t>
            </a:r>
          </a:p>
          <a:p>
            <a:pPr>
              <a:spcBef>
                <a:spcPts val="2400"/>
              </a:spcBef>
            </a:pPr>
            <a:r>
              <a:rPr lang="en-US" b="1" dirty="0" smtClean="0">
                <a:solidFill>
                  <a:schemeClr val="accent1"/>
                </a:solidFill>
              </a:rPr>
              <a:t>Out-of-Area Benefits and Services</a:t>
            </a:r>
          </a:p>
          <a:p>
            <a:pPr lvl="1">
              <a:spcBef>
                <a:spcPts val="600"/>
              </a:spcBef>
            </a:pPr>
            <a:r>
              <a:rPr lang="en-US" sz="2400" dirty="0" smtClean="0"/>
              <a:t>Description of what is available outside of service area</a:t>
            </a:r>
          </a:p>
        </p:txBody>
      </p:sp>
      <p:sp>
        <p:nvSpPr>
          <p:cNvPr id="23554" name="Rectangle 2"/>
          <p:cNvSpPr>
            <a:spLocks noGrp="1" noChangeArrowheads="1"/>
          </p:cNvSpPr>
          <p:nvPr>
            <p:ph type="title"/>
          </p:nvPr>
        </p:nvSpPr>
        <p:spPr/>
        <p:txBody>
          <a:bodyPr/>
          <a:lstStyle/>
          <a:p>
            <a:r>
              <a:rPr lang="en-US" dirty="0" smtClean="0"/>
              <a:t>Cost Containment</a:t>
            </a:r>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9218" name="Picture 2" descr="http://www.medefile.com/blog/wp-content/uploads/2010/12/emergency-room.jpeg"/>
          <p:cNvPicPr>
            <a:picLocks noChangeAspect="1" noChangeArrowheads="1"/>
          </p:cNvPicPr>
          <p:nvPr/>
        </p:nvPicPr>
        <p:blipFill>
          <a:blip r:embed="rId3" cstate="print"/>
          <a:srcRect b="4873"/>
          <a:stretch>
            <a:fillRect/>
          </a:stretch>
        </p:blipFill>
        <p:spPr bwMode="auto">
          <a:xfrm>
            <a:off x="4873338" y="3663577"/>
            <a:ext cx="3782289" cy="2387360"/>
          </a:xfrm>
          <a:prstGeom prst="roundRect">
            <a:avLst>
              <a:gd name="adj" fmla="val 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contourClr>
              <a:srgbClr val="969696"/>
            </a:contourClr>
          </a:sp3d>
        </p:spPr>
      </p:pic>
    </p:spTree>
    <p:extLst>
      <p:ext uri="{BB962C8B-B14F-4D97-AF65-F5344CB8AC3E}">
        <p14:creationId xmlns:p14="http://schemas.microsoft.com/office/powerpoint/2010/main" val="3660464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par>
                                <p:cTn id="8" presetID="3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400" decel="100000"/>
                                        <p:tgtEl>
                                          <p:spTgt spid="9218"/>
                                        </p:tgtEl>
                                      </p:cBhvr>
                                    </p:animEffect>
                                    <p:anim calcmode="lin" valueType="num">
                                      <p:cBhvr>
                                        <p:cTn id="11" dur="400" decel="100000" fill="hold"/>
                                        <p:tgtEl>
                                          <p:spTgt spid="9218"/>
                                        </p:tgtEl>
                                        <p:attrNameLst>
                                          <p:attrName>style.rotation</p:attrName>
                                        </p:attrNameLst>
                                      </p:cBhvr>
                                      <p:tavLst>
                                        <p:tav tm="0">
                                          <p:val>
                                            <p:fltVal val="-90"/>
                                          </p:val>
                                        </p:tav>
                                        <p:tav tm="100000">
                                          <p:val>
                                            <p:fltVal val="0"/>
                                          </p:val>
                                        </p:tav>
                                      </p:tavLst>
                                    </p:anim>
                                    <p:anim calcmode="lin" valueType="num">
                                      <p:cBhvr>
                                        <p:cTn id="12" dur="400" decel="100000" fill="hold"/>
                                        <p:tgtEl>
                                          <p:spTgt spid="9218"/>
                                        </p:tgtEl>
                                        <p:attrNameLst>
                                          <p:attrName>ppt_x</p:attrName>
                                        </p:attrNameLst>
                                      </p:cBhvr>
                                      <p:tavLst>
                                        <p:tav tm="0">
                                          <p:val>
                                            <p:strVal val="#ppt_x+0.4"/>
                                          </p:val>
                                        </p:tav>
                                        <p:tav tm="100000">
                                          <p:val>
                                            <p:strVal val="#ppt_x-0.05"/>
                                          </p:val>
                                        </p:tav>
                                      </p:tavLst>
                                    </p:anim>
                                    <p:anim calcmode="lin" valueType="num">
                                      <p:cBhvr>
                                        <p:cTn id="13" dur="400" decel="100000" fill="hold"/>
                                        <p:tgtEl>
                                          <p:spTgt spid="9218"/>
                                        </p:tgtEl>
                                        <p:attrNameLst>
                                          <p:attrName>ppt_y</p:attrName>
                                        </p:attrNameLst>
                                      </p:cBhvr>
                                      <p:tavLst>
                                        <p:tav tm="0">
                                          <p:val>
                                            <p:strVal val="#ppt_y-0.4"/>
                                          </p:val>
                                        </p:tav>
                                        <p:tav tm="100000">
                                          <p:val>
                                            <p:strVal val="#ppt_y+0.1"/>
                                          </p:val>
                                        </p:tav>
                                      </p:tavLst>
                                    </p:anim>
                                    <p:anim calcmode="lin" valueType="num">
                                      <p:cBhvr>
                                        <p:cTn id="14" dur="100" accel="100000" fill="hold">
                                          <p:stCondLst>
                                            <p:cond delay="400"/>
                                          </p:stCondLst>
                                        </p:cTn>
                                        <p:tgtEl>
                                          <p:spTgt spid="9218"/>
                                        </p:tgtEl>
                                        <p:attrNameLst>
                                          <p:attrName>ppt_x</p:attrName>
                                        </p:attrNameLst>
                                      </p:cBhvr>
                                      <p:tavLst>
                                        <p:tav tm="0">
                                          <p:val>
                                            <p:strVal val="#ppt_x-0.05"/>
                                          </p:val>
                                        </p:tav>
                                        <p:tav tm="100000">
                                          <p:val>
                                            <p:strVal val="#ppt_x"/>
                                          </p:val>
                                        </p:tav>
                                      </p:tavLst>
                                    </p:anim>
                                    <p:anim calcmode="lin" valueType="num">
                                      <p:cBhvr>
                                        <p:cTn id="15" dur="100" accel="100000" fill="hold">
                                          <p:stCondLst>
                                            <p:cond delay="400"/>
                                          </p:stCondLst>
                                        </p:cTn>
                                        <p:tgtEl>
                                          <p:spTgt spid="9218"/>
                                        </p:tgtEl>
                                        <p:attrNameLst>
                                          <p:attrName>ppt_y</p:attrName>
                                        </p:attrNameLst>
                                      </p:cBhvr>
                                      <p:tavLst>
                                        <p:tav tm="0">
                                          <p:val>
                                            <p:strVal val="#ppt_y+0.1"/>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Effect transition="in" filter="wipe(left)">
                                      <p:cBhvr>
                                        <p:cTn id="19" dur="500"/>
                                        <p:tgtEl>
                                          <p:spTgt spid="460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Effect transition="in" filter="wipe(left)">
                                      <p:cBhvr>
                                        <p:cTn id="24" dur="500"/>
                                        <p:tgtEl>
                                          <p:spTgt spid="46083">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Effect transition="in" filter="wipe(left)">
                                      <p:cBhvr>
                                        <p:cTn id="28"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Policy Riders</a:t>
            </a:r>
            <a:endParaRPr lang="en-US" dirty="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pPr>
              <a:spcBef>
                <a:spcPts val="0"/>
              </a:spcBef>
            </a:pPr>
            <a:r>
              <a:rPr lang="en-US" b="1" dirty="0" smtClean="0">
                <a:solidFill>
                  <a:schemeClr val="accent1"/>
                </a:solidFill>
              </a:rPr>
              <a:t>Impairment Rider</a:t>
            </a:r>
          </a:p>
          <a:p>
            <a:pPr lvl="1">
              <a:spcBef>
                <a:spcPts val="600"/>
              </a:spcBef>
            </a:pPr>
            <a:r>
              <a:rPr lang="en-US" dirty="0" smtClean="0"/>
              <a:t>A rider that specifically excludes a preexisting condition that would otherwise reject </a:t>
            </a:r>
            <a:r>
              <a:rPr lang="en-US" smtClean="0"/>
              <a:t>coverage </a:t>
            </a:r>
            <a:br>
              <a:rPr lang="en-US" smtClean="0"/>
            </a:br>
            <a:r>
              <a:rPr lang="en-US" smtClean="0"/>
              <a:t>for </a:t>
            </a:r>
            <a:r>
              <a:rPr lang="en-US" dirty="0" smtClean="0"/>
              <a:t>the insured</a:t>
            </a:r>
          </a:p>
          <a:p>
            <a:pPr>
              <a:spcBef>
                <a:spcPts val="2400"/>
              </a:spcBef>
            </a:pPr>
            <a:r>
              <a:rPr lang="en-US" b="1" dirty="0" smtClean="0">
                <a:solidFill>
                  <a:schemeClr val="accent1"/>
                </a:solidFill>
              </a:rPr>
              <a:t>Guaranteed Insurability Rider</a:t>
            </a:r>
          </a:p>
          <a:p>
            <a:pPr lvl="1">
              <a:spcBef>
                <a:spcPts val="600"/>
              </a:spcBef>
            </a:pPr>
            <a:r>
              <a:rPr lang="en-US" dirty="0" smtClean="0"/>
              <a:t>Guarantees issue of additional benefits without evidence of insurability</a:t>
            </a:r>
          </a:p>
          <a:p>
            <a:pPr>
              <a:spcBef>
                <a:spcPts val="2400"/>
              </a:spcBef>
            </a:pPr>
            <a:r>
              <a:rPr lang="en-US" b="1" dirty="0" smtClean="0">
                <a:solidFill>
                  <a:schemeClr val="accent1"/>
                </a:solidFill>
              </a:rPr>
              <a:t>Multiple Indemnity Rider</a:t>
            </a:r>
          </a:p>
          <a:p>
            <a:pPr lvl="1">
              <a:spcBef>
                <a:spcPts val="600"/>
              </a:spcBef>
            </a:pPr>
            <a:r>
              <a:rPr lang="en-US" dirty="0" smtClean="0"/>
              <a:t>Pays double or triple benefits if an insured dies within in specified time period due to an accident</a:t>
            </a:r>
          </a:p>
          <a:p>
            <a:pPr>
              <a:spcBef>
                <a:spcPts val="2400"/>
              </a:spcBef>
            </a:pPr>
            <a:endParaRPr lang="en-US" dirty="0" smtClean="0"/>
          </a:p>
        </p:txBody>
      </p:sp>
      <p:sp>
        <p:nvSpPr>
          <p:cNvPr id="21506" name="Rectangle 2"/>
          <p:cNvSpPr>
            <a:spLocks noGrp="1" noChangeArrowheads="1"/>
          </p:cNvSpPr>
          <p:nvPr>
            <p:ph type="title"/>
          </p:nvPr>
        </p:nvSpPr>
        <p:spPr/>
        <p:txBody>
          <a:bodyPr/>
          <a:lstStyle/>
          <a:p>
            <a:r>
              <a:rPr lang="en-US" dirty="0" smtClean="0"/>
              <a:t>Policy Riders</a:t>
            </a:r>
          </a:p>
        </p:txBody>
      </p:sp>
    </p:spTree>
    <p:extLst>
      <p:ext uri="{BB962C8B-B14F-4D97-AF65-F5344CB8AC3E}">
        <p14:creationId xmlns:p14="http://schemas.microsoft.com/office/powerpoint/2010/main" val="2203791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wipe(left)">
                                      <p:cBhvr>
                                        <p:cTn id="11" dur="500"/>
                                        <p:tgtEl>
                                          <p:spTgt spid="4505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5059">
                                            <p:txEl>
                                              <p:pRg st="2" end="2"/>
                                            </p:txEl>
                                          </p:spTgt>
                                        </p:tgtEl>
                                        <p:attrNameLst>
                                          <p:attrName>style.visibility</p:attrName>
                                        </p:attrNameLst>
                                      </p:cBhvr>
                                      <p:to>
                                        <p:strVal val="visible"/>
                                      </p:to>
                                    </p:set>
                                    <p:animEffect transition="in" filter="wipe(left)">
                                      <p:cBhvr>
                                        <p:cTn id="16" dur="500"/>
                                        <p:tgtEl>
                                          <p:spTgt spid="4505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5059">
                                            <p:txEl>
                                              <p:pRg st="3" end="3"/>
                                            </p:txEl>
                                          </p:spTgt>
                                        </p:tgtEl>
                                        <p:attrNameLst>
                                          <p:attrName>style.visibility</p:attrName>
                                        </p:attrNameLst>
                                      </p:cBhvr>
                                      <p:to>
                                        <p:strVal val="visible"/>
                                      </p:to>
                                    </p:set>
                                    <p:animEffect transition="in" filter="wipe(left)">
                                      <p:cBhvr>
                                        <p:cTn id="20" dur="500"/>
                                        <p:tgtEl>
                                          <p:spTgt spid="4505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059">
                                            <p:txEl>
                                              <p:pRg st="4" end="4"/>
                                            </p:txEl>
                                          </p:spTgt>
                                        </p:tgtEl>
                                        <p:attrNameLst>
                                          <p:attrName>style.visibility</p:attrName>
                                        </p:attrNameLst>
                                      </p:cBhvr>
                                      <p:to>
                                        <p:strVal val="visible"/>
                                      </p:to>
                                    </p:set>
                                    <p:animEffect transition="in" filter="wipe(left)">
                                      <p:cBhvr>
                                        <p:cTn id="25" dur="500"/>
                                        <p:tgtEl>
                                          <p:spTgt spid="45059">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animEffect transition="in" filter="wipe(left)">
                                      <p:cBhvr>
                                        <p:cTn id="29"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05247" y="2649537"/>
            <a:ext cx="2303463" cy="230346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500175" tIns="574385" rIns="500175" bIns="613476" numCol="1" spcCol="1270" anchor="ctr" anchorCtr="0">
            <a:noAutofit/>
          </a:bodyPr>
          <a:lstStyle/>
          <a:p>
            <a:pPr lvl="0" algn="ctr" defTabSz="1778000">
              <a:lnSpc>
                <a:spcPct val="90000"/>
              </a:lnSpc>
              <a:spcBef>
                <a:spcPct val="0"/>
              </a:spcBef>
              <a:spcAft>
                <a:spcPct val="35000"/>
              </a:spcAft>
            </a:pPr>
            <a:endParaRPr lang="en-US" sz="4000" kern="1200"/>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31958" y="2862504"/>
            <a:ext cx="1850039" cy="1861330"/>
          </a:xfrm>
          <a:prstGeom prst="ellipse">
            <a:avLst/>
          </a:prstGeom>
          <a:ln>
            <a:noFill/>
          </a:ln>
          <a:effectLst>
            <a:softEdge rad="112500"/>
          </a:effectLst>
        </p:spPr>
      </p:pic>
      <p:sp>
        <p:nvSpPr>
          <p:cNvPr id="20" name="Freeform 19"/>
          <p:cNvSpPr/>
          <p:nvPr/>
        </p:nvSpPr>
        <p:spPr>
          <a:xfrm>
            <a:off x="5591451" y="2649535"/>
            <a:ext cx="2303463" cy="230346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500175" tIns="574385" rIns="500175" bIns="613476" numCol="1" spcCol="1270" anchor="ctr" anchorCtr="0">
            <a:noAutofit/>
          </a:bodyPr>
          <a:lstStyle/>
          <a:p>
            <a:pPr lvl="0" algn="ctr" defTabSz="1778000">
              <a:lnSpc>
                <a:spcPct val="90000"/>
              </a:lnSpc>
              <a:spcBef>
                <a:spcPct val="0"/>
              </a:spcBef>
              <a:spcAft>
                <a:spcPct val="35000"/>
              </a:spcAft>
            </a:pPr>
            <a:endParaRPr lang="en-US" sz="4000" kern="1200"/>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5263" r="25554"/>
          <a:stretch/>
        </p:blipFill>
        <p:spPr>
          <a:xfrm>
            <a:off x="5797281" y="2862504"/>
            <a:ext cx="1891802" cy="1877528"/>
          </a:xfrm>
          <a:prstGeom prst="ellipse">
            <a:avLst/>
          </a:prstGeom>
          <a:ln>
            <a:noFill/>
          </a:ln>
          <a:effectLst>
            <a:softEdge rad="112500"/>
          </a:effectLst>
        </p:spPr>
      </p:pic>
      <p:sp>
        <p:nvSpPr>
          <p:cNvPr id="27" name="Rectangle 26"/>
          <p:cNvSpPr/>
          <p:nvPr/>
        </p:nvSpPr>
        <p:spPr>
          <a:xfrm>
            <a:off x="533400" y="1594982"/>
            <a:ext cx="37449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1"/>
                </a:solidFill>
                <a:effectLst>
                  <a:outerShdw blurRad="50800" dist="39000" dir="5460000" algn="tl">
                    <a:srgbClr val="000000">
                      <a:alpha val="38000"/>
                    </a:srgbClr>
                  </a:outerShdw>
                </a:effectLst>
              </a:rPr>
              <a:t>Mandatory</a:t>
            </a:r>
            <a:endParaRPr lang="en-US" sz="5400" b="1" cap="none" spc="0" dirty="0">
              <a:ln w="11430"/>
              <a:solidFill>
                <a:schemeClr val="accent1"/>
              </a:solidFill>
              <a:effectLst>
                <a:outerShdw blurRad="50800" dist="39000" dir="5460000" algn="tl">
                  <a:srgbClr val="000000">
                    <a:alpha val="38000"/>
                  </a:srgbClr>
                </a:outerShdw>
              </a:effectLst>
            </a:endParaRPr>
          </a:p>
        </p:txBody>
      </p:sp>
      <p:sp>
        <p:nvSpPr>
          <p:cNvPr id="28" name="Rectangle 27"/>
          <p:cNvSpPr/>
          <p:nvPr/>
        </p:nvSpPr>
        <p:spPr>
          <a:xfrm>
            <a:off x="5213757" y="1594982"/>
            <a:ext cx="30588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4"/>
                </a:solidFill>
                <a:effectLst>
                  <a:outerShdw blurRad="50800" dist="39000" dir="5460000" algn="tl">
                    <a:srgbClr val="000000">
                      <a:alpha val="38000"/>
                    </a:srgbClr>
                  </a:outerShdw>
                </a:effectLst>
              </a:rPr>
              <a:t>Optional</a:t>
            </a:r>
            <a:endParaRPr lang="en-US" sz="5400" b="1" cap="none" spc="0" dirty="0">
              <a:ln w="11430"/>
              <a:solidFill>
                <a:schemeClr val="accent4"/>
              </a:solidFill>
              <a:effectLst>
                <a:outerShdw blurRad="50800" dist="39000" dir="5460000" algn="tl">
                  <a:srgbClr val="000000">
                    <a:alpha val="38000"/>
                  </a:srgbClr>
                </a:outerShdw>
              </a:effectLst>
            </a:endParaRPr>
          </a:p>
        </p:txBody>
      </p:sp>
      <p:sp>
        <p:nvSpPr>
          <p:cNvPr id="29" name="TextBox 28"/>
          <p:cNvSpPr txBox="1"/>
          <p:nvPr/>
        </p:nvSpPr>
        <p:spPr>
          <a:xfrm>
            <a:off x="656030" y="4953000"/>
            <a:ext cx="3680816" cy="523220"/>
          </a:xfrm>
          <a:prstGeom prst="rect">
            <a:avLst/>
          </a:prstGeom>
          <a:noFill/>
        </p:spPr>
        <p:txBody>
          <a:bodyPr wrap="none" rtlCol="0">
            <a:spAutoFit/>
          </a:bodyPr>
          <a:lstStyle/>
          <a:p>
            <a:r>
              <a:rPr lang="en-US" sz="2800" dirty="0" smtClean="0"/>
              <a:t>Protects the </a:t>
            </a:r>
            <a:r>
              <a:rPr lang="en-US" sz="2800" b="1" dirty="0" smtClean="0">
                <a:solidFill>
                  <a:schemeClr val="accent1"/>
                </a:solidFill>
              </a:rPr>
              <a:t>Insured</a:t>
            </a:r>
            <a:endParaRPr lang="en-US" sz="2800" b="1" dirty="0">
              <a:solidFill>
                <a:schemeClr val="accent1"/>
              </a:solidFill>
            </a:endParaRPr>
          </a:p>
        </p:txBody>
      </p:sp>
      <p:sp>
        <p:nvSpPr>
          <p:cNvPr id="30" name="TextBox 29"/>
          <p:cNvSpPr txBox="1"/>
          <p:nvPr/>
        </p:nvSpPr>
        <p:spPr>
          <a:xfrm>
            <a:off x="5008332" y="4953000"/>
            <a:ext cx="3602268" cy="523220"/>
          </a:xfrm>
          <a:prstGeom prst="rect">
            <a:avLst/>
          </a:prstGeom>
          <a:noFill/>
        </p:spPr>
        <p:txBody>
          <a:bodyPr wrap="none" rtlCol="0">
            <a:spAutoFit/>
          </a:bodyPr>
          <a:lstStyle/>
          <a:p>
            <a:r>
              <a:rPr lang="en-US" sz="2800" dirty="0" smtClean="0"/>
              <a:t>Protects the </a:t>
            </a:r>
            <a:r>
              <a:rPr lang="en-US" sz="2800" b="1" dirty="0" smtClean="0">
                <a:solidFill>
                  <a:schemeClr val="accent4"/>
                </a:solidFill>
              </a:rPr>
              <a:t>Insurer</a:t>
            </a:r>
            <a:endParaRPr lang="en-US" sz="2800" b="1" dirty="0">
              <a:solidFill>
                <a:schemeClr val="accent4"/>
              </a:solidFill>
            </a:endParaRPr>
          </a:p>
        </p:txBody>
      </p:sp>
      <p:sp>
        <p:nvSpPr>
          <p:cNvPr id="31" name="Title 24"/>
          <p:cNvSpPr>
            <a:spLocks noGrp="1"/>
          </p:cNvSpPr>
          <p:nvPr>
            <p:ph type="title"/>
          </p:nvPr>
        </p:nvSpPr>
        <p:spPr>
          <a:xfrm>
            <a:off x="457200" y="274638"/>
            <a:ext cx="8686800" cy="1143000"/>
          </a:xfrm>
        </p:spPr>
        <p:txBody>
          <a:bodyPr>
            <a:noAutofit/>
          </a:bodyPr>
          <a:lstStyle/>
          <a:p>
            <a:r>
              <a:rPr lang="en-US" dirty="0" smtClean="0">
                <a:solidFill>
                  <a:schemeClr val="tx1"/>
                </a:solidFill>
              </a:rPr>
              <a:t>Mandatory</a:t>
            </a:r>
            <a:r>
              <a:rPr lang="en-US" sz="4000" dirty="0" smtClean="0">
                <a:solidFill>
                  <a:schemeClr val="tx1"/>
                </a:solidFill>
              </a:rPr>
              <a:t> </a:t>
            </a:r>
            <a:r>
              <a:rPr lang="en-US" sz="4000" dirty="0" err="1" smtClean="0">
                <a:solidFill>
                  <a:schemeClr val="tx1"/>
                </a:solidFill>
              </a:rPr>
              <a:t>vs</a:t>
            </a:r>
            <a:r>
              <a:rPr lang="en-US" sz="4000" dirty="0" smtClean="0">
                <a:solidFill>
                  <a:schemeClr val="tx1"/>
                </a:solidFill>
              </a:rPr>
              <a:t> Optional Provisions</a:t>
            </a:r>
            <a:endParaRPr lang="en-US" sz="4000" dirty="0">
              <a:solidFill>
                <a:schemeClr val="tx1"/>
              </a:solidFill>
            </a:endParaRPr>
          </a:p>
        </p:txBody>
      </p:sp>
    </p:spTree>
    <p:extLst>
      <p:ext uri="{BB962C8B-B14F-4D97-AF65-F5344CB8AC3E}">
        <p14:creationId xmlns:p14="http://schemas.microsoft.com/office/powerpoint/2010/main" val="2617335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500" fill="hold"/>
                                        <p:tgtEl>
                                          <p:spTgt spid="27"/>
                                        </p:tgtEl>
                                      </p:cBhvr>
                                      <p:by x="120000" y="120000"/>
                                    </p:animScale>
                                  </p:childTnLst>
                                </p:cTn>
                              </p:par>
                              <p:par>
                                <p:cTn id="7" presetID="8" presetClass="emph" presetSubtype="0" accel="50000" decel="50000" fill="hold" grpId="0" nodeType="withEffect">
                                  <p:stCondLst>
                                    <p:cond delay="0"/>
                                  </p:stCondLst>
                                  <p:childTnLst>
                                    <p:animRot by="21600000">
                                      <p:cBhvr>
                                        <p:cTn id="8" dur="2000" fill="hold"/>
                                        <p:tgtEl>
                                          <p:spTgt spid="15"/>
                                        </p:tgtEl>
                                        <p:attrNameLst>
                                          <p:attrName>r</p:attrName>
                                        </p:attrNameLst>
                                      </p:cBhvr>
                                    </p:animRot>
                                  </p:childTnLst>
                                </p:cTn>
                              </p:par>
                              <p:par>
                                <p:cTn id="9" presetID="47" presetClass="entr" presetSubtype="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6" presetClass="emph" presetSubtype="0" autoRev="1" fill="hold" grpId="0" nodeType="afterEffect">
                                  <p:stCondLst>
                                    <p:cond delay="0"/>
                                  </p:stCondLst>
                                  <p:childTnLst>
                                    <p:animScale>
                                      <p:cBhvr>
                                        <p:cTn id="16" dur="500" fill="hold"/>
                                        <p:tgtEl>
                                          <p:spTgt spid="28"/>
                                        </p:tgtEl>
                                      </p:cBhvr>
                                      <p:by x="120000" y="120000"/>
                                    </p:animScale>
                                  </p:childTnLst>
                                </p:cTn>
                              </p:par>
                              <p:par>
                                <p:cTn id="17" presetID="8" presetClass="emph" presetSubtype="0" accel="50000" decel="50000" fill="hold" grpId="0" nodeType="withEffect">
                                  <p:stCondLst>
                                    <p:cond delay="0"/>
                                  </p:stCondLst>
                                  <p:childTnLst>
                                    <p:animRot by="21600000">
                                      <p:cBhvr>
                                        <p:cTn id="18" dur="2000" fill="hold"/>
                                        <p:tgtEl>
                                          <p:spTgt spid="20"/>
                                        </p:tgtEl>
                                        <p:attrNameLst>
                                          <p:attrName>r</p:attrName>
                                        </p:attrNameLst>
                                      </p:cBhvr>
                                    </p:animRot>
                                  </p:childTnLst>
                                </p:cTn>
                              </p:par>
                              <p:par>
                                <p:cTn id="19" presetID="47"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Mandatory Uniform Provisions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idx="1"/>
          </p:nvPr>
        </p:nvSpPr>
        <p:spPr>
          <a:xfrm>
            <a:off x="457200" y="4495800"/>
            <a:ext cx="8229600" cy="1981200"/>
          </a:xfrm>
        </p:spPr>
        <p:txBody>
          <a:bodyPr>
            <a:normAutofit fontScale="92500"/>
          </a:bodyPr>
          <a:lstStyle/>
          <a:p>
            <a:pPr>
              <a:spcBef>
                <a:spcPts val="1200"/>
              </a:spcBef>
            </a:pPr>
            <a:r>
              <a:rPr lang="en-US" dirty="0" smtClean="0"/>
              <a:t>These </a:t>
            </a:r>
            <a:r>
              <a:rPr lang="en-US" b="1" dirty="0" smtClean="0">
                <a:solidFill>
                  <a:schemeClr val="accent2"/>
                </a:solidFill>
              </a:rPr>
              <a:t>12</a:t>
            </a:r>
            <a:r>
              <a:rPr lang="en-US" dirty="0" smtClean="0"/>
              <a:t> </a:t>
            </a:r>
            <a:r>
              <a:rPr lang="en-US" dirty="0"/>
              <a:t>provisions</a:t>
            </a:r>
            <a:r>
              <a:rPr lang="en-US" b="1" dirty="0">
                <a:solidFill>
                  <a:schemeClr val="accent1"/>
                </a:solidFill>
              </a:rPr>
              <a:t> </a:t>
            </a:r>
            <a:r>
              <a:rPr lang="en-US" b="1" dirty="0" smtClean="0">
                <a:solidFill>
                  <a:srgbClr val="C00000"/>
                </a:solidFill>
              </a:rPr>
              <a:t>are required</a:t>
            </a:r>
            <a:r>
              <a:rPr lang="en-US" b="1" dirty="0" smtClean="0">
                <a:solidFill>
                  <a:schemeClr val="accent1"/>
                </a:solidFill>
              </a:rPr>
              <a:t> </a:t>
            </a:r>
            <a:r>
              <a:rPr lang="en-US" dirty="0" smtClean="0"/>
              <a:t>to</a:t>
            </a:r>
            <a:r>
              <a:rPr lang="en-US" b="1" dirty="0" smtClean="0"/>
              <a:t> </a:t>
            </a:r>
            <a:r>
              <a:rPr lang="en-US" dirty="0" smtClean="0"/>
              <a:t>be </a:t>
            </a:r>
            <a:r>
              <a:rPr lang="en-US" dirty="0"/>
              <a:t>in all </a:t>
            </a:r>
            <a:r>
              <a:rPr lang="en-US" dirty="0" smtClean="0"/>
              <a:t>Individual Health policies with specific wording</a:t>
            </a:r>
          </a:p>
          <a:p>
            <a:pPr>
              <a:spcBef>
                <a:spcPts val="1200"/>
              </a:spcBef>
            </a:pPr>
            <a:r>
              <a:rPr lang="en-US" dirty="0"/>
              <a:t>W</a:t>
            </a:r>
            <a:r>
              <a:rPr lang="en-US" dirty="0" smtClean="0"/>
              <a:t>ording </a:t>
            </a:r>
            <a:r>
              <a:rPr lang="en-US" dirty="0"/>
              <a:t>may be changed but only if </a:t>
            </a:r>
            <a:r>
              <a:rPr lang="en-US" dirty="0" smtClean="0"/>
              <a:t>is not less favorable </a:t>
            </a:r>
            <a:r>
              <a:rPr lang="en-US" dirty="0"/>
              <a:t>to the </a:t>
            </a:r>
            <a:r>
              <a:rPr lang="en-US" dirty="0" smtClean="0"/>
              <a:t>insured</a:t>
            </a:r>
          </a:p>
          <a:p>
            <a:pPr>
              <a:spcBef>
                <a:spcPts val="1200"/>
              </a:spcBef>
            </a:pPr>
            <a:endParaRPr lang="en-US" dirty="0"/>
          </a:p>
          <a:p>
            <a:pPr>
              <a:spcBef>
                <a:spcPts val="1200"/>
              </a:spcBef>
            </a:pPr>
            <a:endParaRPr lang="en-US" dirty="0"/>
          </a:p>
        </p:txBody>
      </p:sp>
      <p:sp>
        <p:nvSpPr>
          <p:cNvPr id="12" name="Freeform 11"/>
          <p:cNvSpPr/>
          <p:nvPr/>
        </p:nvSpPr>
        <p:spPr>
          <a:xfrm>
            <a:off x="3420269" y="1828800"/>
            <a:ext cx="2303463" cy="230346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500175" tIns="574385" rIns="500175" bIns="613476" numCol="1" spcCol="1270" anchor="ctr" anchorCtr="0">
            <a:noAutofit/>
          </a:bodyPr>
          <a:lstStyle/>
          <a:p>
            <a:pPr lvl="0" algn="ctr" defTabSz="1778000">
              <a:lnSpc>
                <a:spcPct val="90000"/>
              </a:lnSpc>
              <a:spcBef>
                <a:spcPct val="0"/>
              </a:spcBef>
              <a:spcAft>
                <a:spcPct val="35000"/>
              </a:spcAft>
            </a:pPr>
            <a:endParaRPr lang="en-US" sz="4000" kern="120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46981" y="2041767"/>
            <a:ext cx="1850039" cy="1861330"/>
          </a:xfrm>
          <a:prstGeom prst="ellipse">
            <a:avLst/>
          </a:prstGeom>
          <a:ln>
            <a:noFill/>
          </a:ln>
          <a:effectLst>
            <a:softEdge rad="112500"/>
          </a:effectLst>
        </p:spPr>
      </p:pic>
      <p:sp>
        <p:nvSpPr>
          <p:cNvPr id="14" name="Title 6"/>
          <p:cNvSpPr>
            <a:spLocks noGrp="1"/>
          </p:cNvSpPr>
          <p:nvPr>
            <p:ph type="title"/>
          </p:nvPr>
        </p:nvSpPr>
        <p:spPr>
          <a:xfrm>
            <a:off x="457200" y="274638"/>
            <a:ext cx="8229600" cy="1143000"/>
          </a:xfrm>
        </p:spPr>
        <p:txBody>
          <a:bodyPr/>
          <a:lstStyle/>
          <a:p>
            <a:r>
              <a:rPr lang="en-US" dirty="0" smtClean="0"/>
              <a:t>Mandatory Uniform Provisions</a:t>
            </a:r>
            <a:endParaRPr lang="en-US" dirty="0"/>
          </a:p>
        </p:txBody>
      </p:sp>
    </p:spTree>
    <p:extLst>
      <p:ext uri="{BB962C8B-B14F-4D97-AF65-F5344CB8AC3E}">
        <p14:creationId xmlns:p14="http://schemas.microsoft.com/office/powerpoint/2010/main" val="654520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1000" fill="hold"/>
                                        <p:tgtEl>
                                          <p:spTgt spid="13"/>
                                        </p:tgtEl>
                                      </p:cBhvr>
                                      <p:by x="115000" y="115000"/>
                                    </p:animScale>
                                  </p:childTnLst>
                                </p:cTn>
                              </p:par>
                              <p:par>
                                <p:cTn id="7" presetID="6" presetClass="emph" presetSubtype="0" accel="50000" decel="50000" fill="hold" grpId="0" nodeType="withEffect">
                                  <p:stCondLst>
                                    <p:cond delay="0"/>
                                  </p:stCondLst>
                                  <p:childTnLst>
                                    <p:animScale>
                                      <p:cBhvr>
                                        <p:cTn id="8" dur="1000" fill="hold"/>
                                        <p:tgtEl>
                                          <p:spTgt spid="12"/>
                                        </p:tgtEl>
                                      </p:cBhvr>
                                      <p:by x="115000" y="115000"/>
                                    </p:animScale>
                                  </p:childTnLst>
                                </p:cTn>
                              </p:par>
                              <p:par>
                                <p:cTn id="9" presetID="8" presetClass="emph" presetSubtype="0" accel="50000" decel="50000" fill="hold" grpId="1" nodeType="withEffect">
                                  <p:stCondLst>
                                    <p:cond delay="0"/>
                                  </p:stCondLst>
                                  <p:childTnLst>
                                    <p:animRot by="21600000">
                                      <p:cBhvr>
                                        <p:cTn id="10" dur="1000" fill="hold"/>
                                        <p:tgtEl>
                                          <p:spTgt spid="12"/>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left)">
                                      <p:cBhvr>
                                        <p:cTn id="1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976107" y="0"/>
            <a:ext cx="4167893" cy="2959100"/>
          </a:xfrm>
          <a:prstGeom prst="rect">
            <a:avLst/>
          </a:prstGeom>
          <a:noFill/>
          <a:ln w="9525">
            <a:noFill/>
            <a:miter lim="800000"/>
            <a:headEnd/>
            <a:tailEnd/>
          </a:ln>
          <a:effectLst/>
        </p:spPr>
      </p:pic>
      <p:sp>
        <p:nvSpPr>
          <p:cNvPr id="3" name="Content Placeholder 2"/>
          <p:cNvSpPr>
            <a:spLocks noGrp="1"/>
          </p:cNvSpPr>
          <p:nvPr>
            <p:ph idx="1"/>
          </p:nvPr>
        </p:nvSpPr>
        <p:spPr/>
        <p:txBody>
          <a:bodyPr>
            <a:normAutofit fontScale="92500"/>
          </a:bodyPr>
          <a:lstStyle/>
          <a:p>
            <a:pPr>
              <a:spcBef>
                <a:spcPts val="1200"/>
              </a:spcBef>
            </a:pPr>
            <a:r>
              <a:rPr lang="en-US" b="1" dirty="0" smtClean="0">
                <a:solidFill>
                  <a:schemeClr val="accent1"/>
                </a:solidFill>
              </a:rPr>
              <a:t>Entire Contract</a:t>
            </a:r>
          </a:p>
          <a:p>
            <a:pPr lvl="1">
              <a:spcBef>
                <a:spcPts val="600"/>
              </a:spcBef>
            </a:pPr>
            <a:r>
              <a:rPr lang="en-US" sz="2400" dirty="0" smtClean="0"/>
              <a:t>Policy, copy of the application, </a:t>
            </a:r>
            <a:br>
              <a:rPr lang="en-US" sz="2400" dirty="0" smtClean="0"/>
            </a:br>
            <a:r>
              <a:rPr lang="en-US" sz="2400" dirty="0" smtClean="0"/>
              <a:t>amendments and any riders </a:t>
            </a:r>
            <a:br>
              <a:rPr lang="en-US" sz="2400" dirty="0" smtClean="0"/>
            </a:br>
            <a:r>
              <a:rPr lang="en-US" sz="2400" dirty="0" smtClean="0"/>
              <a:t>make up the entire contract</a:t>
            </a:r>
          </a:p>
          <a:p>
            <a:pPr lvl="1">
              <a:spcBef>
                <a:spcPts val="600"/>
              </a:spcBef>
            </a:pPr>
            <a:r>
              <a:rPr lang="en-US" sz="2400" dirty="0" smtClean="0"/>
              <a:t>Contract cannot be modified without owner approval</a:t>
            </a:r>
          </a:p>
          <a:p>
            <a:pPr>
              <a:spcBef>
                <a:spcPts val="3600"/>
              </a:spcBef>
            </a:pPr>
            <a:r>
              <a:rPr lang="en-US" b="1" dirty="0" smtClean="0">
                <a:solidFill>
                  <a:schemeClr val="accent1"/>
                </a:solidFill>
              </a:rPr>
              <a:t>Time Limit on Certain Defenses (Incontestable)</a:t>
            </a:r>
          </a:p>
          <a:p>
            <a:pPr lvl="1">
              <a:spcBef>
                <a:spcPts val="600"/>
              </a:spcBef>
            </a:pPr>
            <a:r>
              <a:rPr lang="en-US" sz="2400" dirty="0" smtClean="0"/>
              <a:t>Misrepresentations may be contested within </a:t>
            </a:r>
            <a:br>
              <a:rPr lang="en-US" sz="2400" dirty="0" smtClean="0"/>
            </a:br>
            <a:r>
              <a:rPr lang="en-US" sz="2400" dirty="0" smtClean="0"/>
              <a:t>2 years of policy issue</a:t>
            </a:r>
          </a:p>
          <a:p>
            <a:pPr lvl="1">
              <a:spcBef>
                <a:spcPts val="600"/>
              </a:spcBef>
            </a:pPr>
            <a:r>
              <a:rPr lang="en-US" sz="2400" dirty="0" smtClean="0"/>
              <a:t>Statements are incontestable after 2 years</a:t>
            </a:r>
          </a:p>
          <a:p>
            <a:pPr lvl="1">
              <a:spcBef>
                <a:spcPts val="600"/>
              </a:spcBef>
            </a:pPr>
            <a:r>
              <a:rPr lang="en-US" sz="2400" dirty="0" smtClean="0"/>
              <a:t>No time limit for fraud</a:t>
            </a:r>
          </a:p>
          <a:p>
            <a:pPr>
              <a:spcBef>
                <a:spcPts val="1200"/>
              </a:spcBef>
            </a:pPr>
            <a:endParaRPr lang="en-US" dirty="0"/>
          </a:p>
        </p:txBody>
      </p:sp>
      <p:sp>
        <p:nvSpPr>
          <p:cNvPr id="2" name="Title 1"/>
          <p:cNvSpPr>
            <a:spLocks noGrp="1"/>
          </p:cNvSpPr>
          <p:nvPr>
            <p:ph type="title"/>
          </p:nvPr>
        </p:nvSpPr>
        <p:spPr/>
        <p:txBody>
          <a:bodyPr>
            <a:noAutofit/>
          </a:bodyPr>
          <a:lstStyle/>
          <a:p>
            <a:r>
              <a:rPr lang="en-US" dirty="0"/>
              <a:t>Mandatory </a:t>
            </a:r>
            <a:r>
              <a:rPr lang="en-US" dirty="0" smtClean="0"/>
              <a:t>Uniform</a:t>
            </a:r>
            <a:br>
              <a:rPr lang="en-US" dirty="0" smtClean="0"/>
            </a:br>
            <a:r>
              <a:rPr lang="en-US" dirty="0" smtClean="0"/>
              <a:t>Provisions</a:t>
            </a:r>
            <a:endParaRPr lang="en-US" dirty="0"/>
          </a:p>
        </p:txBody>
      </p:sp>
      <p:sp>
        <p:nvSpPr>
          <p:cNvPr id="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044627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06904" cy="4876800"/>
          </a:xfrm>
        </p:spPr>
        <p:txBody>
          <a:bodyPr>
            <a:normAutofit/>
          </a:bodyPr>
          <a:lstStyle/>
          <a:p>
            <a:pPr>
              <a:spcBef>
                <a:spcPts val="600"/>
              </a:spcBef>
            </a:pPr>
            <a:r>
              <a:rPr lang="en-US" b="1" dirty="0" smtClean="0">
                <a:solidFill>
                  <a:schemeClr val="accent1"/>
                </a:solidFill>
              </a:rPr>
              <a:t>Grace Period</a:t>
            </a:r>
          </a:p>
          <a:p>
            <a:pPr lvl="1">
              <a:spcBef>
                <a:spcPts val="600"/>
              </a:spcBef>
            </a:pPr>
            <a:r>
              <a:rPr lang="en-US" sz="2400" dirty="0" smtClean="0"/>
              <a:t>Period after premium due date before policy lapses</a:t>
            </a:r>
          </a:p>
          <a:p>
            <a:pPr lvl="1">
              <a:spcBef>
                <a:spcPts val="600"/>
              </a:spcBef>
            </a:pPr>
            <a:r>
              <a:rPr lang="en-US" sz="2400" dirty="0" smtClean="0"/>
              <a:t>7 days weekly, 10 days monthly, 31 days all others</a:t>
            </a:r>
          </a:p>
          <a:p>
            <a:pPr>
              <a:spcBef>
                <a:spcPts val="2400"/>
              </a:spcBef>
            </a:pPr>
            <a:r>
              <a:rPr lang="en-US" b="1" dirty="0" smtClean="0">
                <a:solidFill>
                  <a:schemeClr val="accent1"/>
                </a:solidFill>
              </a:rPr>
              <a:t>Reinstatement</a:t>
            </a:r>
          </a:p>
          <a:p>
            <a:pPr lvl="1">
              <a:spcBef>
                <a:spcPts val="600"/>
              </a:spcBef>
            </a:pPr>
            <a:r>
              <a:rPr lang="en-US" sz="2400" dirty="0" smtClean="0"/>
              <a:t>Allows insured to reinstate a policy </a:t>
            </a:r>
            <a:br>
              <a:rPr lang="en-US" sz="2400" dirty="0" smtClean="0"/>
            </a:br>
            <a:r>
              <a:rPr lang="en-US" sz="2400" dirty="0" smtClean="0"/>
              <a:t>by paying past due premiums</a:t>
            </a:r>
          </a:p>
          <a:p>
            <a:pPr lvl="1">
              <a:spcBef>
                <a:spcPts val="600"/>
              </a:spcBef>
            </a:pPr>
            <a:r>
              <a:rPr lang="en-US" sz="2400" dirty="0" smtClean="0"/>
              <a:t>Proof of insurability may be required</a:t>
            </a:r>
          </a:p>
          <a:p>
            <a:pPr lvl="1">
              <a:spcBef>
                <a:spcPts val="600"/>
              </a:spcBef>
            </a:pPr>
            <a:r>
              <a:rPr lang="en-US" sz="2400" dirty="0" smtClean="0"/>
              <a:t>45 days to make a decision</a:t>
            </a:r>
          </a:p>
          <a:p>
            <a:pPr lvl="1">
              <a:spcBef>
                <a:spcPts val="600"/>
              </a:spcBef>
            </a:pPr>
            <a:r>
              <a:rPr lang="en-US" sz="2400" dirty="0" smtClean="0"/>
              <a:t>Accidents covered immediately</a:t>
            </a:r>
          </a:p>
          <a:p>
            <a:pPr lvl="1">
              <a:spcBef>
                <a:spcPts val="600"/>
              </a:spcBef>
            </a:pPr>
            <a:r>
              <a:rPr lang="en-US" sz="2400" dirty="0" smtClean="0"/>
              <a:t>Sickness covered after 10 days</a:t>
            </a:r>
          </a:p>
          <a:p>
            <a:pPr>
              <a:spcBef>
                <a:spcPts val="600"/>
              </a:spcBef>
            </a:pPr>
            <a:endParaRPr lang="en-US" dirty="0"/>
          </a:p>
        </p:txBody>
      </p:sp>
      <p:sp>
        <p:nvSpPr>
          <p:cNvPr id="2" name="Title 1"/>
          <p:cNvSpPr>
            <a:spLocks noGrp="1"/>
          </p:cNvSpPr>
          <p:nvPr>
            <p:ph type="title"/>
          </p:nvPr>
        </p:nvSpPr>
        <p:spPr/>
        <p:txBody>
          <a:bodyPr/>
          <a:lstStyle/>
          <a:p>
            <a:r>
              <a:rPr lang="en-US" dirty="0"/>
              <a:t>Mandatory Uniform Provisions</a:t>
            </a:r>
          </a:p>
        </p:txBody>
      </p:sp>
      <p:sp>
        <p:nvSpPr>
          <p:cNvPr id="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2206982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cstate="print"/>
          <a:srcRect r="38082"/>
          <a:stretch>
            <a:fillRect/>
          </a:stretch>
        </p:blipFill>
        <p:spPr bwMode="auto">
          <a:xfrm>
            <a:off x="5055514" y="0"/>
            <a:ext cx="4088486" cy="64516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pPr marL="274320" indent="-274320">
              <a:spcBef>
                <a:spcPts val="0"/>
              </a:spcBef>
            </a:pPr>
            <a:r>
              <a:rPr lang="en-US" b="1" dirty="0" smtClean="0">
                <a:solidFill>
                  <a:schemeClr val="accent1"/>
                </a:solidFill>
              </a:rPr>
              <a:t>Notice of Claim</a:t>
            </a:r>
            <a:r>
              <a:rPr lang="en-US" dirty="0" smtClean="0">
                <a:solidFill>
                  <a:schemeClr val="accent1"/>
                </a:solidFill>
              </a:rPr>
              <a:t> </a:t>
            </a:r>
          </a:p>
          <a:p>
            <a:pPr marL="529908" lvl="1" indent="-274320">
              <a:spcBef>
                <a:spcPts val="0"/>
              </a:spcBef>
            </a:pPr>
            <a:r>
              <a:rPr lang="en-US" sz="2400" b="1" dirty="0" smtClean="0">
                <a:solidFill>
                  <a:schemeClr val="accent1"/>
                </a:solidFill>
              </a:rPr>
              <a:t>20 days </a:t>
            </a:r>
            <a:r>
              <a:rPr lang="en-US" sz="2400" dirty="0" smtClean="0"/>
              <a:t>for the insured </a:t>
            </a:r>
            <a:br>
              <a:rPr lang="en-US" sz="2400" dirty="0" smtClean="0"/>
            </a:br>
            <a:r>
              <a:rPr lang="en-US" sz="2400" dirty="0" smtClean="0"/>
              <a:t>to report a loss</a:t>
            </a:r>
          </a:p>
          <a:p>
            <a:pPr marL="274320" indent="-274320">
              <a:spcBef>
                <a:spcPts val="2400"/>
              </a:spcBef>
            </a:pPr>
            <a:r>
              <a:rPr lang="en-US" b="1" dirty="0" smtClean="0">
                <a:solidFill>
                  <a:schemeClr val="accent1"/>
                </a:solidFill>
              </a:rPr>
              <a:t>Claim Forms</a:t>
            </a:r>
            <a:r>
              <a:rPr lang="en-US" dirty="0" smtClean="0">
                <a:solidFill>
                  <a:schemeClr val="accent1"/>
                </a:solidFill>
              </a:rPr>
              <a:t> </a:t>
            </a:r>
          </a:p>
          <a:p>
            <a:pPr marL="529908" lvl="1" indent="-274320">
              <a:spcBef>
                <a:spcPts val="0"/>
              </a:spcBef>
            </a:pPr>
            <a:r>
              <a:rPr lang="en-US" sz="2400" dirty="0" smtClean="0">
                <a:solidFill>
                  <a:schemeClr val="accent1"/>
                </a:solidFill>
              </a:rPr>
              <a:t>1</a:t>
            </a:r>
            <a:r>
              <a:rPr lang="en-US" sz="2400" b="1" dirty="0" smtClean="0">
                <a:solidFill>
                  <a:schemeClr val="accent1"/>
                </a:solidFill>
              </a:rPr>
              <a:t>5 days </a:t>
            </a:r>
            <a:r>
              <a:rPr lang="en-US" sz="2400" dirty="0" smtClean="0"/>
              <a:t>for the insurer </a:t>
            </a:r>
            <a:br>
              <a:rPr lang="en-US" sz="2400" dirty="0" smtClean="0"/>
            </a:br>
            <a:r>
              <a:rPr lang="en-US" sz="2400" dirty="0" smtClean="0"/>
              <a:t>to provide proper forms</a:t>
            </a:r>
          </a:p>
          <a:p>
            <a:pPr marL="274320" indent="-274320">
              <a:spcBef>
                <a:spcPts val="2400"/>
              </a:spcBef>
            </a:pPr>
            <a:r>
              <a:rPr lang="en-US" b="1" dirty="0" smtClean="0">
                <a:solidFill>
                  <a:schemeClr val="accent1"/>
                </a:solidFill>
              </a:rPr>
              <a:t>Proof of Loss</a:t>
            </a:r>
          </a:p>
          <a:p>
            <a:pPr marL="529908" lvl="1" indent="-274320">
              <a:spcBef>
                <a:spcPts val="0"/>
              </a:spcBef>
            </a:pPr>
            <a:r>
              <a:rPr lang="en-US" sz="2400" b="1" dirty="0" smtClean="0">
                <a:solidFill>
                  <a:schemeClr val="accent1"/>
                </a:solidFill>
              </a:rPr>
              <a:t>90 days </a:t>
            </a:r>
            <a:r>
              <a:rPr lang="en-US" sz="2400" dirty="0" smtClean="0"/>
              <a:t>for insured to provide </a:t>
            </a:r>
            <a:br>
              <a:rPr lang="en-US" sz="2400" dirty="0" smtClean="0"/>
            </a:br>
            <a:r>
              <a:rPr lang="en-US" sz="2400" dirty="0" smtClean="0"/>
              <a:t>required proof, but not more than 1 year</a:t>
            </a:r>
            <a:endParaRPr lang="en-US" sz="2400" dirty="0"/>
          </a:p>
        </p:txBody>
      </p:sp>
      <p:sp>
        <p:nvSpPr>
          <p:cNvPr id="2" name="Title 1"/>
          <p:cNvSpPr>
            <a:spLocks noGrp="1"/>
          </p:cNvSpPr>
          <p:nvPr>
            <p:ph type="title"/>
          </p:nvPr>
        </p:nvSpPr>
        <p:spPr/>
        <p:txBody>
          <a:bodyPr/>
          <a:lstStyle/>
          <a:p>
            <a:r>
              <a:rPr lang="en-US" dirty="0" smtClean="0"/>
              <a:t>Mandatory Uniform Provisions</a:t>
            </a:r>
            <a:endParaRPr lang="en-US" dirty="0"/>
          </a:p>
        </p:txBody>
      </p:sp>
      <p:sp>
        <p:nvSpPr>
          <p:cNvPr id="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298014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spcBef>
                <a:spcPts val="0"/>
              </a:spcBef>
            </a:pPr>
            <a:r>
              <a:rPr lang="en-US" b="1" dirty="0" smtClean="0">
                <a:solidFill>
                  <a:schemeClr val="accent1"/>
                </a:solidFill>
              </a:rPr>
              <a:t>Time of Payment of Claims</a:t>
            </a:r>
            <a:endParaRPr lang="en-US" dirty="0" smtClean="0">
              <a:solidFill>
                <a:schemeClr val="accent1"/>
              </a:solidFill>
            </a:endParaRPr>
          </a:p>
          <a:p>
            <a:pPr lvl="1">
              <a:spcBef>
                <a:spcPts val="0"/>
              </a:spcBef>
            </a:pPr>
            <a:r>
              <a:rPr lang="en-US" sz="2400" dirty="0" smtClean="0"/>
              <a:t>Immediately upon receipt </a:t>
            </a:r>
            <a:br>
              <a:rPr lang="en-US" sz="2400" dirty="0" smtClean="0"/>
            </a:br>
            <a:r>
              <a:rPr lang="en-US" sz="2400" dirty="0" smtClean="0"/>
              <a:t>of proof </a:t>
            </a:r>
          </a:p>
          <a:p>
            <a:pPr>
              <a:spcBef>
                <a:spcPts val="1200"/>
              </a:spcBef>
            </a:pPr>
            <a:r>
              <a:rPr lang="en-US" b="1" dirty="0" smtClean="0">
                <a:solidFill>
                  <a:schemeClr val="accent1"/>
                </a:solidFill>
              </a:rPr>
              <a:t>Payment of Claims</a:t>
            </a:r>
            <a:endParaRPr lang="en-US" dirty="0" smtClean="0">
              <a:solidFill>
                <a:schemeClr val="accent1"/>
              </a:solidFill>
            </a:endParaRPr>
          </a:p>
          <a:p>
            <a:pPr lvl="1">
              <a:spcBef>
                <a:spcPts val="0"/>
              </a:spcBef>
            </a:pPr>
            <a:r>
              <a:rPr lang="en-US" sz="2400" dirty="0" smtClean="0"/>
              <a:t>Benefits paid to the insured </a:t>
            </a:r>
            <a:br>
              <a:rPr lang="en-US" sz="2400" dirty="0" smtClean="0"/>
            </a:br>
            <a:r>
              <a:rPr lang="en-US" sz="2400" dirty="0" smtClean="0"/>
              <a:t>or beneficiary</a:t>
            </a:r>
          </a:p>
          <a:p>
            <a:pPr lvl="1">
              <a:spcBef>
                <a:spcPts val="0"/>
              </a:spcBef>
            </a:pPr>
            <a:r>
              <a:rPr lang="en-US" sz="2400" b="1" dirty="0" smtClean="0"/>
              <a:t>Assignment</a:t>
            </a:r>
            <a:r>
              <a:rPr lang="en-US" sz="2400" dirty="0" smtClean="0"/>
              <a:t> -Benefits may also                          be assigned to the provider</a:t>
            </a:r>
          </a:p>
          <a:p>
            <a:pPr>
              <a:spcBef>
                <a:spcPts val="1200"/>
              </a:spcBef>
            </a:pPr>
            <a:r>
              <a:rPr lang="en-US" b="1" dirty="0" smtClean="0">
                <a:solidFill>
                  <a:schemeClr val="accent1"/>
                </a:solidFill>
              </a:rPr>
              <a:t>Physical Exam and Autopsy</a:t>
            </a:r>
            <a:endParaRPr lang="en-US" dirty="0" smtClean="0">
              <a:solidFill>
                <a:schemeClr val="accent1"/>
              </a:solidFill>
            </a:endParaRPr>
          </a:p>
          <a:p>
            <a:pPr lvl="1">
              <a:spcBef>
                <a:spcPts val="0"/>
              </a:spcBef>
            </a:pPr>
            <a:r>
              <a:rPr lang="en-US" sz="2400" dirty="0" smtClean="0"/>
              <a:t>Insurers right to examine insured </a:t>
            </a:r>
            <a:br>
              <a:rPr lang="en-US" sz="2400" dirty="0" smtClean="0"/>
            </a:br>
            <a:r>
              <a:rPr lang="en-US" sz="2400" dirty="0" smtClean="0"/>
              <a:t>at own expense where not prohibited by law</a:t>
            </a:r>
            <a:endParaRPr lang="en-US" sz="2400" dirty="0"/>
          </a:p>
        </p:txBody>
      </p:sp>
      <p:sp>
        <p:nvSpPr>
          <p:cNvPr id="2" name="Title 1"/>
          <p:cNvSpPr>
            <a:spLocks noGrp="1"/>
          </p:cNvSpPr>
          <p:nvPr>
            <p:ph type="title"/>
          </p:nvPr>
        </p:nvSpPr>
        <p:spPr/>
        <p:txBody>
          <a:bodyPr/>
          <a:lstStyle/>
          <a:p>
            <a:r>
              <a:rPr lang="en-US" dirty="0" smtClean="0"/>
              <a:t>Mandatory Uniform Provisions</a:t>
            </a:r>
            <a:endParaRPr lang="en-US" dirty="0"/>
          </a:p>
        </p:txBody>
      </p:sp>
      <p:sp>
        <p:nvSpPr>
          <p:cNvPr id="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7" name="Picture 6" descr="73782520.jpg"/>
          <p:cNvPicPr>
            <a:picLocks noChangeAspect="1"/>
          </p:cNvPicPr>
          <p:nvPr/>
        </p:nvPicPr>
        <p:blipFill>
          <a:blip r:embed="rId3" cstate="print"/>
          <a:srcRect t="8257"/>
          <a:stretch>
            <a:fillRect/>
          </a:stretch>
        </p:blipFill>
        <p:spPr>
          <a:xfrm>
            <a:off x="6131506" y="1569030"/>
            <a:ext cx="2325628"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8592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left)">
                                      <p:cBhvr>
                                        <p:cTn id="23" dur="500"/>
                                        <p:tgtEl>
                                          <p:spTgt spid="8">
                                            <p:txEl>
                                              <p:pRg st="3" end="3"/>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wipe(left)">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AD Banker 1">
  <a:themeElements>
    <a:clrScheme name="AD Banker (Fuchsia)">
      <a:dk1>
        <a:sysClr val="windowText" lastClr="000000"/>
      </a:dk1>
      <a:lt1>
        <a:sysClr val="window" lastClr="FFFFFF"/>
      </a:lt1>
      <a:dk2>
        <a:srgbClr val="B13F9A"/>
      </a:dk2>
      <a:lt2>
        <a:srgbClr val="F4E7ED"/>
      </a:lt2>
      <a:accent1>
        <a:srgbClr val="C0000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oncours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PropertyCasualtyPowerpoint2012Them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AD Banker 1</Template>
  <TotalTime>2944</TotalTime>
  <Words>2808</Words>
  <Application>Microsoft Office PowerPoint</Application>
  <PresentationFormat>On-screen Show (4:3)</PresentationFormat>
  <Paragraphs>298</Paragraphs>
  <Slides>29</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Calibri</vt:lpstr>
      <vt:lpstr>Lucida Sans Unicode</vt:lpstr>
      <vt:lpstr>Verdana</vt:lpstr>
      <vt:lpstr>Wingdings</vt:lpstr>
      <vt:lpstr>Wingdings 2</vt:lpstr>
      <vt:lpstr>Wingdings 3</vt:lpstr>
      <vt:lpstr>AD Banker 1</vt:lpstr>
      <vt:lpstr>Concourse</vt:lpstr>
      <vt:lpstr>1_AD Banker 1</vt:lpstr>
      <vt:lpstr>PropertyCasualtyPowerpoint2012Theme</vt:lpstr>
      <vt:lpstr>Chapter 12</vt:lpstr>
      <vt:lpstr>Overview</vt:lpstr>
      <vt:lpstr>Mandatory vs Optional Provisions</vt:lpstr>
      <vt:lpstr>PowerPoint Presentation</vt:lpstr>
      <vt:lpstr>Mandatory Uniform Provisions</vt:lpstr>
      <vt:lpstr>Mandatory Uniform Provisions</vt:lpstr>
      <vt:lpstr>Mandatory Uniform Provisions</vt:lpstr>
      <vt:lpstr>Mandatory Uniform Provisions</vt:lpstr>
      <vt:lpstr>Mandatory Uniform Provisions</vt:lpstr>
      <vt:lpstr>Mandatory Uniform Provisions</vt:lpstr>
      <vt:lpstr>PowerPoint Presentation</vt:lpstr>
      <vt:lpstr>Optional Provisions</vt:lpstr>
      <vt:lpstr>Optional Provisions</vt:lpstr>
      <vt:lpstr>Optional Provisions</vt:lpstr>
      <vt:lpstr>Optional Provisions</vt:lpstr>
      <vt:lpstr>Optional Provisions</vt:lpstr>
      <vt:lpstr>PowerPoint Presentation</vt:lpstr>
      <vt:lpstr>Other Provisions and Clauses</vt:lpstr>
      <vt:lpstr>Other Provisions and Clauses</vt:lpstr>
      <vt:lpstr>Other Provisions and Clauses</vt:lpstr>
      <vt:lpstr>Other Provisions and Clauses</vt:lpstr>
      <vt:lpstr>Other Provisions and Clauses</vt:lpstr>
      <vt:lpstr>Policy Renewal Provisions</vt:lpstr>
      <vt:lpstr>PowerPoint Presentation</vt:lpstr>
      <vt:lpstr>Cost Containment</vt:lpstr>
      <vt:lpstr>Cost Containment</vt:lpstr>
      <vt:lpstr>Cost Containment</vt:lpstr>
      <vt:lpstr>PowerPoint Presentation</vt:lpstr>
      <vt:lpstr>Policy Riders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Life &amp; Health</dc:title>
  <dc:creator>Dave</dc:creator>
  <cp:lastModifiedBy>BARB</cp:lastModifiedBy>
  <cp:revision>248</cp:revision>
  <dcterms:created xsi:type="dcterms:W3CDTF">2011-02-18T23:42:54Z</dcterms:created>
  <dcterms:modified xsi:type="dcterms:W3CDTF">2015-05-27T18:07:48Z</dcterms:modified>
</cp:coreProperties>
</file>