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 id="2147483710" r:id="rId3"/>
    <p:sldMasterId id="2147483725" r:id="rId4"/>
  </p:sldMasterIdLst>
  <p:notesMasterIdLst>
    <p:notesMasterId r:id="rId41"/>
  </p:notesMasterIdLst>
  <p:handoutMasterIdLst>
    <p:handoutMasterId r:id="rId42"/>
  </p:handoutMasterIdLst>
  <p:sldIdLst>
    <p:sldId id="256" r:id="rId5"/>
    <p:sldId id="329" r:id="rId6"/>
    <p:sldId id="328" r:id="rId7"/>
    <p:sldId id="330" r:id="rId8"/>
    <p:sldId id="331" r:id="rId9"/>
    <p:sldId id="358" r:id="rId10"/>
    <p:sldId id="369" r:id="rId11"/>
    <p:sldId id="370" r:id="rId12"/>
    <p:sldId id="375" r:id="rId13"/>
    <p:sldId id="325" r:id="rId14"/>
    <p:sldId id="334" r:id="rId15"/>
    <p:sldId id="335" r:id="rId16"/>
    <p:sldId id="336" r:id="rId17"/>
    <p:sldId id="337" r:id="rId18"/>
    <p:sldId id="341" r:id="rId19"/>
    <p:sldId id="342" r:id="rId20"/>
    <p:sldId id="343" r:id="rId21"/>
    <p:sldId id="344" r:id="rId22"/>
    <p:sldId id="345" r:id="rId23"/>
    <p:sldId id="366" r:id="rId24"/>
    <p:sldId id="367" r:id="rId25"/>
    <p:sldId id="349" r:id="rId26"/>
    <p:sldId id="371" r:id="rId27"/>
    <p:sldId id="372" r:id="rId28"/>
    <p:sldId id="373" r:id="rId29"/>
    <p:sldId id="351" r:id="rId30"/>
    <p:sldId id="364" r:id="rId31"/>
    <p:sldId id="362" r:id="rId32"/>
    <p:sldId id="352" r:id="rId33"/>
    <p:sldId id="354" r:id="rId34"/>
    <p:sldId id="356" r:id="rId35"/>
    <p:sldId id="374" r:id="rId36"/>
    <p:sldId id="376" r:id="rId37"/>
    <p:sldId id="377" r:id="rId38"/>
    <p:sldId id="378" r:id="rId39"/>
    <p:sldId id="379" r:id="rId40"/>
  </p:sldIdLst>
  <p:sldSz cx="9144000" cy="6858000" type="screen4x3"/>
  <p:notesSz cx="6858000" cy="929005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n anderson" initials="la" lastIdx="2" clrIdx="0"/>
  <p:cmAuthor id="1" name="Max H Herr" initials="MH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BCB"/>
    <a:srgbClr val="EDE7E7"/>
    <a:srgbClr val="008000"/>
    <a:srgbClr val="006600"/>
    <a:srgbClr val="95B3D7"/>
    <a:srgbClr val="B8A85B"/>
    <a:srgbClr val="2860C0"/>
    <a:srgbClr val="0082B0"/>
    <a:srgbClr val="FFFFFF"/>
    <a:srgbClr val="1B3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05" autoAdjust="0"/>
    <p:restoredTop sz="79533" autoAdjust="0"/>
  </p:normalViewPr>
  <p:slideViewPr>
    <p:cSldViewPr snapToGrid="0">
      <p:cViewPr varScale="1">
        <p:scale>
          <a:sx n="59" d="100"/>
          <a:sy n="59" d="100"/>
        </p:scale>
        <p:origin x="1074" y="66"/>
      </p:cViewPr>
      <p:guideLst>
        <p:guide orient="horz" pos="2160"/>
        <p:guide pos="2880"/>
      </p:guideLst>
    </p:cSldViewPr>
  </p:slideViewPr>
  <p:outlineViewPr>
    <p:cViewPr>
      <p:scale>
        <a:sx n="33" d="100"/>
        <a:sy n="33" d="100"/>
      </p:scale>
      <p:origin x="0" y="4764"/>
    </p:cViewPr>
  </p:outlineViewPr>
  <p:notesTextViewPr>
    <p:cViewPr>
      <p:scale>
        <a:sx n="1" d="1"/>
        <a:sy n="1" d="1"/>
      </p:scale>
      <p:origin x="0" y="-84"/>
    </p:cViewPr>
  </p:notesTextViewPr>
  <p:sorterViewPr>
    <p:cViewPr>
      <p:scale>
        <a:sx n="89" d="100"/>
        <a:sy n="89" d="100"/>
      </p:scale>
      <p:origin x="0" y="-5694"/>
    </p:cViewPr>
  </p:sorterViewPr>
  <p:notesViewPr>
    <p:cSldViewPr snapToGrid="0">
      <p:cViewPr>
        <p:scale>
          <a:sx n="70" d="100"/>
          <a:sy n="70" d="100"/>
        </p:scale>
        <p:origin x="2538" y="-774"/>
      </p:cViewPr>
      <p:guideLst>
        <p:guide orient="horz" pos="292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503"/>
          </a:xfrm>
          <a:prstGeom prst="rect">
            <a:avLst/>
          </a:prstGeom>
        </p:spPr>
        <p:txBody>
          <a:bodyPr vert="horz" lIns="91440" tIns="45720" rIns="91440" bIns="45720" rtlCol="0"/>
          <a:lstStyle>
            <a:lvl1pPr algn="r">
              <a:defRPr sz="1200"/>
            </a:lvl1pPr>
          </a:lstStyle>
          <a:p>
            <a:fld id="{2C201091-45C1-4FC6-97AC-F1C64EA7B51A}" type="datetimeFigureOut">
              <a:rPr lang="en-US" smtClean="0"/>
              <a:pPr/>
              <a:t>5/22/2015</a:t>
            </a:fld>
            <a:endParaRPr lang="en-US"/>
          </a:p>
        </p:txBody>
      </p:sp>
      <p:sp>
        <p:nvSpPr>
          <p:cNvPr id="4" name="Footer Placeholder 3"/>
          <p:cNvSpPr>
            <a:spLocks noGrp="1"/>
          </p:cNvSpPr>
          <p:nvPr>
            <p:ph type="ftr" sz="quarter" idx="2"/>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3935"/>
            <a:ext cx="2971800" cy="464503"/>
          </a:xfrm>
          <a:prstGeom prst="rect">
            <a:avLst/>
          </a:prstGeom>
        </p:spPr>
        <p:txBody>
          <a:bodyPr vert="horz" lIns="91440" tIns="45720" rIns="91440" bIns="45720" rtlCol="0" anchor="b"/>
          <a:lstStyle>
            <a:lvl1pPr algn="r">
              <a:defRPr sz="1200"/>
            </a:lvl1pPr>
          </a:lstStyle>
          <a:p>
            <a:fld id="{30370A4B-220C-422F-BF4B-9FE604472A0A}" type="slidenum">
              <a:rPr lang="en-US" smtClean="0"/>
              <a:pPr/>
              <a:t>‹#›</a:t>
            </a:fld>
            <a:endParaRPr lang="en-US"/>
          </a:p>
        </p:txBody>
      </p:sp>
    </p:spTree>
    <p:extLst>
      <p:ext uri="{BB962C8B-B14F-4D97-AF65-F5344CB8AC3E}">
        <p14:creationId xmlns:p14="http://schemas.microsoft.com/office/powerpoint/2010/main" val="34211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73D08ADA-47FE-41AF-A456-3D29AFB8895F}" type="datetimeFigureOut">
              <a:rPr lang="en-US" smtClean="0"/>
              <a:pPr/>
              <a:t>5/22/2015</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4BC4709F-3707-4D7E-89C2-DFFD65156C47}" type="slidenum">
              <a:rPr lang="en-US" smtClean="0"/>
              <a:pPr/>
              <a:t>‹#›</a:t>
            </a:fld>
            <a:endParaRPr lang="en-US"/>
          </a:p>
        </p:txBody>
      </p:sp>
    </p:spTree>
    <p:extLst>
      <p:ext uri="{BB962C8B-B14F-4D97-AF65-F5344CB8AC3E}">
        <p14:creationId xmlns:p14="http://schemas.microsoft.com/office/powerpoint/2010/main" val="100270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1</a:t>
            </a:fld>
            <a:endParaRPr lang="en-US"/>
          </a:p>
        </p:txBody>
      </p:sp>
    </p:spTree>
    <p:extLst>
      <p:ext uri="{BB962C8B-B14F-4D97-AF65-F5344CB8AC3E}">
        <p14:creationId xmlns:p14="http://schemas.microsoft.com/office/powerpoint/2010/main" val="593501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dirty="0" smtClean="0"/>
              <a:t>Health Maintenance Organizations were originally created to provide independent physicians with a steady stream of patients from employers looking</a:t>
            </a:r>
            <a:r>
              <a:rPr lang="en-US" sz="1200" baseline="0" dirty="0" smtClean="0"/>
              <a:t> for a way to limit their cost of providing health insurance to their employees.  In exchange for this steady stream of patients, physicians must agree to accept the HMO’s </a:t>
            </a:r>
            <a:r>
              <a:rPr lang="en-US" sz="1200" baseline="0" dirty="0" err="1" smtClean="0"/>
              <a:t>prenegotiated</a:t>
            </a:r>
            <a:r>
              <a:rPr lang="en-US" sz="1200" baseline="0" dirty="0" smtClean="0"/>
              <a:t> payment as payment in full (plus the subscriber’s copayment).  To encourage physicians to accept these reduced amounts, HMOs provide additional compensation in the form of “capitation” – a relatively small monthly payment based on the number of subscribers enrolled in the physician’s practice.  These payments are in the $15 to $30 per-month-per-subscriber range, and may vary based on the subscriber’s age and gender.   </a:t>
            </a:r>
          </a:p>
          <a:p>
            <a:endParaRPr lang="en-US" sz="1200" baseline="0" dirty="0" smtClean="0"/>
          </a:p>
          <a:p>
            <a:r>
              <a:rPr lang="en-US" sz="1200" baseline="0" dirty="0" smtClean="0"/>
              <a:t>Early on, HMO physician networks were developed as either open or closed “panels”.  An open panel permitted physicians to provide services to any patient, while closed panels restricted contracted physicians from seeing patients who were not the HMO’s subscribers.  A third type of HMO is known as the staff model in which the HMO actually employs the physicians, operates its own hospitals and diagnostic clinics, and provides regular services only to its subscribers.  Federal law, however, requires all hospitals that operate emergency rooms to provide services to persons regardless of whether they have health insurance or not, or who their insurer is, and this applies to staff model HMOs as well.</a:t>
            </a:r>
            <a:endParaRPr lang="en-US" sz="1200" dirty="0" smtClean="0"/>
          </a:p>
          <a:p>
            <a:endParaRPr lang="en-US" sz="1200" dirty="0" smtClean="0"/>
          </a:p>
          <a:p>
            <a:r>
              <a:rPr lang="en-US" sz="1200" dirty="0" smtClean="0"/>
              <a:t>HMOs are managed care systems in which the subscriber’s monthly premium plus service copayments each time the subscriber visits his/her physician, or receives certain other services, provides a fully-prepaid</a:t>
            </a:r>
            <a:r>
              <a:rPr lang="en-US" sz="1200" baseline="0" dirty="0" smtClean="0"/>
              <a:t>  combination of health care coverage (hospitalization expenses) and health care financial protection (physician/surgeon expenses, outpatient hospital, diagnostics, wellness programs).  Hospitals, physicians, surgeons, and other health care professionals contract with the HMOs to provide services to subscribers at </a:t>
            </a:r>
            <a:r>
              <a:rPr lang="en-US" sz="1200" baseline="0" dirty="0" err="1" smtClean="0"/>
              <a:t>prenegotiated</a:t>
            </a:r>
            <a:r>
              <a:rPr lang="en-US" sz="1200" baseline="0" dirty="0" smtClean="0"/>
              <a:t> rates.  Primary care physicians are compensated in large part by monthly capitation payments per subscriber enrolled in their practices.  Other service providers are not paid capitation, but are compensated on a fee-for-service basis, also at contracted rates which take into account the physician’s medical specialty and experience. </a:t>
            </a:r>
          </a:p>
          <a:p>
            <a:endParaRPr lang="en-US" sz="1200" baseline="0" dirty="0" smtClean="0"/>
          </a:p>
          <a:p>
            <a:r>
              <a:rPr lang="en-US" sz="1200" baseline="0" dirty="0" smtClean="0"/>
              <a:t>Subscribers are required to select (or will be assigned to) a Primary Care Physician (“PCP”) – also referred to as a “Gatekeeper” – who is intended to be the subscriber’s main provider of health care services, coordinator of a patient’s continuum of care if hospitalization is required, determine the need for diagnostic tests, and obtain referrals for consultations/treatments with specialist physicians and surgeons or other health care professionals when the subscriber’s health care needs exceed the PCP’s expertise. </a:t>
            </a:r>
          </a:p>
          <a:p>
            <a:endParaRPr lang="en-US" sz="1200" baseline="0" dirty="0" smtClean="0"/>
          </a:p>
          <a:p>
            <a:r>
              <a:rPr lang="en-US" sz="1200" baseline="0" dirty="0" smtClean="0"/>
              <a:t>Each HMO assembles networks of hospitals, service providers, and ancillary services, and establishes service areas within geographical boundaries surrounding the places where subscribers live or work.  HMOs are required to cover emergency room services in or out of the network, but in order to prevent the inappropriate use of ERs for routine health care needs, will usually increase the ER copays to double or triple that which is paid to the PCP.   </a:t>
            </a:r>
          </a:p>
          <a:p>
            <a:endParaRPr lang="en-US" sz="1200" baseline="0" dirty="0" smtClean="0"/>
          </a:p>
          <a:p>
            <a:r>
              <a:rPr lang="en-US" sz="1200" baseline="0" dirty="0" smtClean="0"/>
              <a:t>Relatively low copays for routine office visits with one’s PCP are intended to encourage subscribers to see their physician on a regular basis rather than delay medical treatment when necessary, yet high enough to discourage unnecessary use of the health care system.</a:t>
            </a:r>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11</a:t>
            </a:fld>
            <a:endParaRPr lang="en-US"/>
          </a:p>
        </p:txBody>
      </p:sp>
    </p:spTree>
    <p:extLst>
      <p:ext uri="{BB962C8B-B14F-4D97-AF65-F5344CB8AC3E}">
        <p14:creationId xmlns:p14="http://schemas.microsoft.com/office/powerpoint/2010/main" val="123263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goal of HMOs is to keep their subscribers healthy rather than have to deal with their illnesses when they become serious.</a:t>
            </a:r>
            <a:r>
              <a:rPr lang="en-US" sz="1200" baseline="0" dirty="0" smtClean="0"/>
              <a:t>  The gatekeeping function of Primary Care Physicians serves to both make routine physical exams and treatment for minor illnesses and certain chronic conditions convenient and affordable, while limiting the unnecessary use of costly diagnostic tests or procedures, and the HMO’s internal oversight mechanisms such as mandatory second surgical opinions, [inpatient and outpatient] utilization review, and case management are designed to reduce unnecessary (or over-) consumption of health care resources which, in turn, have resulted in shorter hospitalizations and reductions in unnecessary hospital confinements.</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Furthering the goal of keeping people healthy in order to limit their need for more costly treatment only after they become ill, many HMOs today provide a variety of wellness initiatives, including classes on weight loss, stress reduction, diabetes management, smoking cessation, and other topics, and where available, may enter into arrangements with certain health clubs/fitness centers for those businesses to offer low- or no-cost memberships to subscribers in an effort to encourage physical conditioning and well-being.  These various programs have been proven to improve both the health of HMO subscribers in general and the profitability of HMOs as well.</a:t>
            </a:r>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12</a:t>
            </a:fld>
            <a:endParaRPr lang="en-US"/>
          </a:p>
        </p:txBody>
      </p:sp>
    </p:spTree>
    <p:extLst>
      <p:ext uri="{BB962C8B-B14F-4D97-AF65-F5344CB8AC3E}">
        <p14:creationId xmlns:p14="http://schemas.microsoft.com/office/powerpoint/2010/main" val="185153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Preferred Provider Organizations</a:t>
            </a:r>
            <a:r>
              <a:rPr lang="en-US" baseline="0" dirty="0" smtClean="0"/>
              <a:t> are an evolution from HMOs.  Because HMOs restrict subscribers to receiving their health care from physicians who are contracted with the HMO, and limit access to specialist physicians by requiring the PCP to obtain specialist referrals for their patients, some subscribers feel that their overall access to health care is limited.  PPOs solve this challenge by permitting subscribers to seek care from any physician, including specialists, who has contracted with the PPO to provide care at </a:t>
            </a:r>
            <a:r>
              <a:rPr lang="en-US" baseline="0" dirty="0" err="1" smtClean="0"/>
              <a:t>prenegotiated</a:t>
            </a:r>
            <a:r>
              <a:rPr lang="en-US" baseline="0" dirty="0" smtClean="0"/>
              <a:t> rates. Additionally, subscribers are allowed to obtain care from physicians outside the network, but generally at higher cost than if they used the network resources.  </a:t>
            </a:r>
          </a:p>
          <a:p>
            <a:endParaRPr lang="en-US" baseline="0" dirty="0" smtClean="0"/>
          </a:p>
          <a:p>
            <a:r>
              <a:rPr lang="en-US" baseline="0" dirty="0" smtClean="0"/>
              <a:t>This is how the term “preferred provider” was created.  Those physicians and hospitals that are part of the network are the “preferred providers” because they agree to accept the payment from the PPO along with the subscriber’s copayment or coinsurance amount as payment in full.  Non-contracted physicians will receive payment in full through the combination of a payment from the PPO according to its “usual, customary, and reasonable” formula and the balance of payment from the patient. Unlike HMO physicians, however, PPO physicians do not receive monthly capitation.  They are paid on a fee-for-service basis only when they see patients, and for this reason, PPO payments to providers are somewhat higher than those of HMO physicians.</a:t>
            </a:r>
          </a:p>
          <a:p>
            <a:endParaRPr lang="en-US" baseline="0" dirty="0" smtClean="0"/>
          </a:p>
          <a:p>
            <a:r>
              <a:rPr lang="en-US" baseline="0" dirty="0" smtClean="0"/>
              <a:t>PPO subscribers have greater freedom of choice when it comes to obtaining their health care, which tends to lead to greater satisfaction with the health care system.  They also pay higher premiums than HMO subscribers, and may have somewhat higher overall out-of-pocket costs as well, because many PPOs incorporate both deductibles and coinsurance as part of the patient cost sharing in addition to copayments. </a:t>
            </a:r>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13</a:t>
            </a:fld>
            <a:endParaRPr lang="en-US"/>
          </a:p>
        </p:txBody>
      </p:sp>
    </p:spTree>
    <p:extLst>
      <p:ext uri="{BB962C8B-B14F-4D97-AF65-F5344CB8AC3E}">
        <p14:creationId xmlns:p14="http://schemas.microsoft.com/office/powerpoint/2010/main" val="242253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response to</a:t>
            </a:r>
            <a:r>
              <a:rPr lang="en-US" baseline="0" dirty="0" smtClean="0"/>
              <a:t> the greater sense of subscriber satisfaction with PPO systems, HMOs developed Point-of-Service plans that permit subscribers to use network resources with greater flexibility and also permit the use of certain non-network resources at higher cost.  In-network services, including those of specialist physicians, are generally provided in the same fully-prepaid manner as other HMOs (premiums + copayments), while the use of non-network resources generally involves an annual deductible and coinsurance as well as reduced payments to the non-network hospitals and physicians under the “usual, customary, and reasonable” formula.   POS premiums tend to be higher than standard HMO premiums, but lower than PPO premiums.  Network primary care physicians receive monthly capitation payments. </a:t>
            </a:r>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14</a:t>
            </a:fld>
            <a:endParaRPr lang="en-US"/>
          </a:p>
        </p:txBody>
      </p:sp>
    </p:spTree>
    <p:extLst>
      <p:ext uri="{BB962C8B-B14F-4D97-AF65-F5344CB8AC3E}">
        <p14:creationId xmlns:p14="http://schemas.microsoft.com/office/powerpoint/2010/main" val="264332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15</a:t>
            </a:fld>
            <a:endParaRPr lang="en-US"/>
          </a:p>
        </p:txBody>
      </p:sp>
    </p:spTree>
    <p:extLst>
      <p:ext uri="{BB962C8B-B14F-4D97-AF65-F5344CB8AC3E}">
        <p14:creationId xmlns:p14="http://schemas.microsoft.com/office/powerpoint/2010/main" val="210563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older</a:t>
            </a:r>
            <a:r>
              <a:rPr lang="en-US" baseline="0" dirty="0" smtClean="0"/>
              <a:t> traditional forms of health insurance are becoming a thing of the past, having been replaced mostly with HMO and PPO systems.  These traditional forms of insurance begin with “basic” </a:t>
            </a:r>
            <a:r>
              <a:rPr lang="en-US" baseline="0" dirty="0" err="1" smtClean="0"/>
              <a:t>coverages</a:t>
            </a:r>
            <a:r>
              <a:rPr lang="en-US" baseline="0" dirty="0" smtClean="0"/>
              <a:t> for hospital, medical, and surgical expenses.  Each of these types of insurance are known as “first-dollar coverage” plans because there are no deductibles.  The insurance company generally pays 100% of the cost incurred by the insured up to the limit of liability for the year.  </a:t>
            </a:r>
          </a:p>
          <a:p>
            <a:endParaRPr lang="en-US" baseline="0" dirty="0" smtClean="0"/>
          </a:p>
          <a:p>
            <a:r>
              <a:rPr lang="en-US" baseline="0" dirty="0" smtClean="0"/>
              <a:t>A basic hospital policy provides a limited amount of coverage for inpatient hospital care.  This includes payments for room and board, medication and supplies, diagnostic procedures and tests, and nursing care.  It does not include payments for physician’s or surgeon’s services while hospitalized, and does not cover any expenses, including the use of emergency rooms, unless the insured is hospitalized.  Some basic hospital policies include “miscellaneous hospital expense” – cost of operating room and facilities</a:t>
            </a:r>
          </a:p>
          <a:p>
            <a:endParaRPr lang="en-US" baseline="0" dirty="0" smtClean="0"/>
          </a:p>
          <a:p>
            <a:r>
              <a:rPr lang="en-US" baseline="0" dirty="0" smtClean="0"/>
              <a:t>A basic medical policy provides limited coverage for outpatient hospital expenses, such as emergency room, laboratory, and x-rays, as well as payments for physician services in or out of the hospital. </a:t>
            </a:r>
          </a:p>
          <a:p>
            <a:endParaRPr lang="en-US" baseline="0" dirty="0" smtClean="0"/>
          </a:p>
          <a:p>
            <a:r>
              <a:rPr lang="en-US" baseline="0" dirty="0" smtClean="0"/>
              <a:t>A basic surgical policy covers the cost of a surgeon and anesthesiologist.  Covered surgeon’s services include pre-op and post-op consultations in addition to the surgical procedure itself and any follow-up visits while hospitalized. </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16</a:t>
            </a:fld>
            <a:endParaRPr lang="en-US"/>
          </a:p>
        </p:txBody>
      </p:sp>
    </p:spTree>
    <p:extLst>
      <p:ext uri="{BB962C8B-B14F-4D97-AF65-F5344CB8AC3E}">
        <p14:creationId xmlns:p14="http://schemas.microsoft.com/office/powerpoint/2010/main" val="343095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medical policies are designed to protect against catastrophic  or “MAJOR” losses. </a:t>
            </a:r>
          </a:p>
          <a:p>
            <a:endParaRPr lang="en-US" dirty="0" smtClean="0"/>
          </a:p>
          <a:p>
            <a:r>
              <a:rPr lang="en-US" dirty="0" smtClean="0"/>
              <a:t>Major medical plans include an annual deductible. This is the initial amount responsible by the insured before the insurer will pay benefits.</a:t>
            </a:r>
          </a:p>
          <a:p>
            <a:r>
              <a:rPr lang="en-US" dirty="0" smtClean="0"/>
              <a:t>Major medical insurance is also characterized by cost sharing in the form of coinsurance – the percentage split between the insurer and insured when paying for covered expenses.  Most major medical insurance plans are based on annual and lifetime coverage limits, and include a “stop loss” provision that caps an insured’s out-of-pocket cost in a single year. This protects against catastrophic losses by limiting the out of pocket expenses.</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17</a:t>
            </a:fld>
            <a:endParaRPr lang="en-US"/>
          </a:p>
        </p:txBody>
      </p:sp>
    </p:spTree>
    <p:extLst>
      <p:ext uri="{BB962C8B-B14F-4D97-AF65-F5344CB8AC3E}">
        <p14:creationId xmlns:p14="http://schemas.microsoft.com/office/powerpoint/2010/main" val="834365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the Stop Loss</a:t>
            </a:r>
            <a:r>
              <a:rPr lang="en-US" baseline="0" dirty="0" smtClean="0"/>
              <a:t> is a contractual amount that limits the out-of-pocket expense of the insured.  If a major medical policy has 80-20 coinsurance and a stop loss of $5,000, the insured will be responsible for paying 20 percent of their $5,000  in medical expenses – or a total of $1,000 – in addition to the annual deductible.  After that point, the insurer covers 100 percent of the expenses up to the annual or lifetime limit stated in the policy.  </a:t>
            </a:r>
          </a:p>
          <a:p>
            <a:endParaRPr lang="en-US" baseline="0" dirty="0" smtClean="0"/>
          </a:p>
          <a:p>
            <a:r>
              <a:rPr lang="en-US" baseline="0" dirty="0" smtClean="0"/>
              <a:t>When a major medical policy covers two or more </a:t>
            </a:r>
            <a:r>
              <a:rPr lang="en-US" baseline="0" dirty="0" err="1" smtClean="0"/>
              <a:t>insureds</a:t>
            </a:r>
            <a:r>
              <a:rPr lang="en-US" baseline="0" dirty="0" smtClean="0"/>
              <a:t>, each insured may be subject to an individual deductible.  Most policies include a “family deductible” provision that limits the total deductible in one year to two or three times the deductible for one insured.  After one insured has satisfied his or her </a:t>
            </a:r>
            <a:r>
              <a:rPr lang="en-US" baseline="0" dirty="0" err="1" smtClean="0"/>
              <a:t>iindividual</a:t>
            </a:r>
            <a:r>
              <a:rPr lang="en-US" baseline="0" dirty="0" smtClean="0"/>
              <a:t> deductible, the expenses of each of the other </a:t>
            </a:r>
            <a:r>
              <a:rPr lang="en-US" baseline="0" dirty="0" err="1" smtClean="0"/>
              <a:t>insureds</a:t>
            </a:r>
            <a:r>
              <a:rPr lang="en-US" baseline="0" dirty="0" smtClean="0"/>
              <a:t> will be “aggregated” toward satisfaction of the family deductible.  </a:t>
            </a:r>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18</a:t>
            </a:fld>
            <a:endParaRPr lang="en-US"/>
          </a:p>
        </p:txBody>
      </p:sp>
    </p:spTree>
    <p:extLst>
      <p:ext uri="{BB962C8B-B14F-4D97-AF65-F5344CB8AC3E}">
        <p14:creationId xmlns:p14="http://schemas.microsoft.com/office/powerpoint/2010/main" val="302762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major medical policies also include a “common accident” provision that limits the deductible to a single amount in the event two or more covered persons are injured as the result of a single event, such as a home fire or traffic collision.  </a:t>
            </a:r>
          </a:p>
          <a:p>
            <a:endParaRPr lang="en-US" baseline="0" dirty="0" smtClean="0"/>
          </a:p>
          <a:p>
            <a:r>
              <a:rPr lang="en-US" baseline="0" dirty="0" smtClean="0"/>
              <a:t>Sometimes, an insured has little or no health care expense in a year, and will not satisfy the annual deductible requirement.  When this happens, most major medical policies include a “Carry-Over” provision that allows the expenses incurred in the last three or four months of the calendar or policy year to be credited toward the next year’s deductible.  </a:t>
            </a:r>
          </a:p>
          <a:p>
            <a:endParaRPr lang="en-US" baseline="0" dirty="0" smtClean="0"/>
          </a:p>
          <a:p>
            <a:r>
              <a:rPr lang="en-US" baseline="0" dirty="0" smtClean="0"/>
              <a:t>(Group policies also include a different form of carry-over provision known as no-loss-no-gain.  In the event of a group policy replacement, this would credit the new policy with all deductible amounts incurred under the former policy.)  </a:t>
            </a:r>
            <a:endParaRPr lang="en-US" dirty="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19</a:t>
            </a:fld>
            <a:endParaRPr lang="en-US"/>
          </a:p>
        </p:txBody>
      </p:sp>
    </p:spTree>
    <p:extLst>
      <p:ext uri="{BB962C8B-B14F-4D97-AF65-F5344CB8AC3E}">
        <p14:creationId xmlns:p14="http://schemas.microsoft.com/office/powerpoint/2010/main" val="92149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benefits under basic coverage plans are exhausted, the remaining health care costs a person incurs in a year are solely that person’s responsibility.  This could result in exposure to catastrophic expenses.  For this reason, insurance companies have offered Supplemental Major Medical insurance as catastrophic coverage.  These plans pick up expenses after basic medical insurance runs out and following an additional amount of out-of-pocket expense on the part of the insured, known as a “corridor deductible”.</a:t>
            </a:r>
          </a:p>
          <a:p>
            <a:endParaRPr lang="en-US" baseline="0" dirty="0" smtClean="0"/>
          </a:p>
          <a:p>
            <a:endParaRPr lang="en-US" dirty="0" smtClean="0"/>
          </a:p>
          <a:p>
            <a:r>
              <a:rPr lang="en-US" baseline="0" dirty="0" smtClean="0"/>
              <a:t>A corridor deducible bridges the gap between the end of basic coverage and the beginning of major medical coverage..  </a:t>
            </a:r>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20</a:t>
            </a:fld>
            <a:endParaRPr lang="en-US"/>
          </a:p>
        </p:txBody>
      </p:sp>
    </p:spTree>
    <p:extLst>
      <p:ext uri="{BB962C8B-B14F-4D97-AF65-F5344CB8AC3E}">
        <p14:creationId xmlns:p14="http://schemas.microsoft.com/office/powerpoint/2010/main" val="369901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session, we will be discussing Health Insurance Providers and Plans,</a:t>
            </a:r>
            <a:r>
              <a:rPr lang="en-US" baseline="0" dirty="0" smtClean="0"/>
              <a:t> the benefit and payment structure, and types of providers. We will also look at types of traditional medical expense plans, the benefits and provisions offered, limited policies and common exclusions. Finally we will briefly take a look at coverage for dental expenses.</a:t>
            </a:r>
            <a:endParaRPr lang="en-US" dirty="0"/>
          </a:p>
        </p:txBody>
      </p:sp>
      <p:sp>
        <p:nvSpPr>
          <p:cNvPr id="4" name="Slide Number Placeholder 3"/>
          <p:cNvSpPr>
            <a:spLocks noGrp="1"/>
          </p:cNvSpPr>
          <p:nvPr>
            <p:ph type="sldNum" sz="quarter" idx="10"/>
          </p:nvPr>
        </p:nvSpPr>
        <p:spPr/>
        <p:txBody>
          <a:bodyPr/>
          <a:lstStyle/>
          <a:p>
            <a:pPr>
              <a:defRPr/>
            </a:pPr>
            <a:fld id="{8034D162-9A6B-473E-9FEC-E45C7DDBD2AF}" type="slidenum">
              <a:rPr lang="en-US" smtClean="0"/>
              <a:pPr>
                <a:defRPr/>
              </a:pPr>
              <a:t>2</a:t>
            </a:fld>
            <a:endParaRPr lang="en-US"/>
          </a:p>
        </p:txBody>
      </p:sp>
    </p:spTree>
    <p:extLst>
      <p:ext uri="{BB962C8B-B14F-4D97-AF65-F5344CB8AC3E}">
        <p14:creationId xmlns:p14="http://schemas.microsoft.com/office/powerpoint/2010/main" val="180884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of the complexity of managing separate basic policies in addition to a major medical policy, Comprehensive Major Medical insurance provides a solution that combines both basic and catastrophic coverage into one policy.  These policies rely on an initial “flat dollar” deductible that must be satisfied before the insurance company begins to pay claims for basic benefits and integrated deductible before the major medical benefits apply. Coinsurance up to the stop loss limit is required once the deductible has been met. </a:t>
            </a:r>
          </a:p>
          <a:p>
            <a:endParaRPr lang="en-US" baseline="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21</a:t>
            </a:fld>
            <a:endParaRPr lang="en-US"/>
          </a:p>
        </p:txBody>
      </p:sp>
    </p:spTree>
    <p:extLst>
      <p:ext uri="{BB962C8B-B14F-4D97-AF65-F5344CB8AC3E}">
        <p14:creationId xmlns:p14="http://schemas.microsoft.com/office/powerpoint/2010/main" val="3469500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and federal</a:t>
            </a:r>
            <a:r>
              <a:rPr lang="en-US" baseline="0" dirty="0" smtClean="0"/>
              <a:t> laws require health insurance plans to include coverage for certain contingencies.  Newborn children (and newly adopted children) must be covered immediately and for the next 31 days following birth (or adoption).  For coverage to remain in effect, the insurer must receive notice that continuing coverage is requested any additional premium due must be paid beginning with the next monthly premium due after the 31-day mandatory coverage period.  </a:t>
            </a:r>
          </a:p>
          <a:p>
            <a:endParaRPr lang="en-US" baseline="0" dirty="0" smtClean="0"/>
          </a:p>
          <a:p>
            <a:r>
              <a:rPr lang="en-US" baseline="0" dirty="0" smtClean="0"/>
              <a:t>In 2010, the PPACA began to alter the landscape of health care insurance in America.  One of the immediate changes that took effect was the ability of a child to remain on a parent’s health insurance plan to age 26.  The new age 26 limit does not require the child to live with the parent, remain unmarried, or be a student.  The law does not require the insurance company to cover the spouse or children of the “child” while covered under his/her parent’s policy.</a:t>
            </a:r>
          </a:p>
          <a:p>
            <a:endParaRPr lang="en-US" b="1" i="1" baseline="0" dirty="0" smtClean="0"/>
          </a:p>
          <a:p>
            <a:endParaRPr lang="en-US" b="1" i="1" baseline="0"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23</a:t>
            </a:fld>
            <a:endParaRPr lang="en-US"/>
          </a:p>
        </p:txBody>
      </p:sp>
    </p:spTree>
    <p:extLst>
      <p:ext uri="{BB962C8B-B14F-4D97-AF65-F5344CB8AC3E}">
        <p14:creationId xmlns:p14="http://schemas.microsoft.com/office/powerpoint/2010/main" val="373538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baseline="30000" dirty="0" smtClean="0"/>
              <a:t>Coverage for mental illness and substance abuse will be subject to the same deductibles and coinsurance factors as those that apply to any physical illness. It is provided on an inpatient and outpatient basis and includes the treatment of alcohol abuse and chemical dependency. Many plans</a:t>
            </a:r>
            <a:r>
              <a:rPr lang="en-US" sz="2800" dirty="0" smtClean="0"/>
              <a:t> </a:t>
            </a:r>
            <a:r>
              <a:rPr lang="en-US" sz="2800" baseline="30000" dirty="0" smtClean="0"/>
              <a:t> </a:t>
            </a:r>
            <a:r>
              <a:rPr lang="en-US" sz="2800" baseline="30000" dirty="0" err="1" smtClean="0"/>
              <a:t>hhave</a:t>
            </a:r>
            <a:r>
              <a:rPr lang="en-US" sz="2800" baseline="30000" dirty="0" smtClean="0"/>
              <a:t> limitations on the benefits provided on an outpatient </a:t>
            </a:r>
            <a:endParaRPr lang="en-US" sz="2800" kern="1200"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24</a:t>
            </a:fld>
            <a:endParaRPr lang="en-US"/>
          </a:p>
        </p:txBody>
      </p:sp>
    </p:spTree>
    <p:extLst>
      <p:ext uri="{BB962C8B-B14F-4D97-AF65-F5344CB8AC3E}">
        <p14:creationId xmlns:p14="http://schemas.microsoft.com/office/powerpoint/2010/main" val="3138751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25</a:t>
            </a:fld>
            <a:endParaRPr lang="en-US"/>
          </a:p>
        </p:txBody>
      </p:sp>
    </p:spTree>
    <p:extLst>
      <p:ext uri="{BB962C8B-B14F-4D97-AF65-F5344CB8AC3E}">
        <p14:creationId xmlns:p14="http://schemas.microsoft.com/office/powerpoint/2010/main" val="332018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26</a:t>
            </a:fld>
            <a:endParaRPr lang="en-US"/>
          </a:p>
        </p:txBody>
      </p:sp>
    </p:spTree>
    <p:extLst>
      <p:ext uri="{BB962C8B-B14F-4D97-AF65-F5344CB8AC3E}">
        <p14:creationId xmlns:p14="http://schemas.microsoft.com/office/powerpoint/2010/main" val="2114129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optional coverage in health insurance policies includes pediatric</a:t>
            </a:r>
            <a:r>
              <a:rPr lang="en-US" baseline="0" dirty="0" smtClean="0"/>
              <a:t> dental care and vision care benefits which includes optometry services and prescription lenses.</a:t>
            </a:r>
            <a:endParaRPr lang="en-US" b="1" i="1" dirty="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27</a:t>
            </a:fld>
            <a:endParaRPr lang="en-US"/>
          </a:p>
        </p:txBody>
      </p:sp>
    </p:spTree>
    <p:extLst>
      <p:ext uri="{BB962C8B-B14F-4D97-AF65-F5344CB8AC3E}">
        <p14:creationId xmlns:p14="http://schemas.microsoft.com/office/powerpoint/2010/main" val="3659498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28</a:t>
            </a:fld>
            <a:endParaRPr lang="en-US"/>
          </a:p>
        </p:txBody>
      </p:sp>
    </p:spTree>
    <p:extLst>
      <p:ext uri="{BB962C8B-B14F-4D97-AF65-F5344CB8AC3E}">
        <p14:creationId xmlns:p14="http://schemas.microsoft.com/office/powerpoint/2010/main" val="117075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insurance contracts that provide only limited forms of coverage include</a:t>
            </a:r>
            <a:r>
              <a:rPr lang="en-US" baseline="0" dirty="0" smtClean="0"/>
              <a:t> Accidental Death &amp; Dismemberment and other “limited accident” or “specified illness” plans.</a:t>
            </a:r>
          </a:p>
          <a:p>
            <a:endParaRPr lang="en-US" b="0" baseline="0" dirty="0" smtClean="0"/>
          </a:p>
          <a:p>
            <a:r>
              <a:rPr lang="en-US" b="0" baseline="0" dirty="0" smtClean="0"/>
              <a:t>AD&amp;D policies provide benefits for death or loss of limbs or eyesight (and sometimes speech or hearing) due exclusively to an accidental cause. These policies describe the maximum benefit payable as the “Principal Sum”.  The principal sum is paid for death or loss of both hands, arms, feet or legs (or a combination of any two) or the loss of sight in both eyes.  A lesser amount of benefit, known as the “Capital Sum” is payable for the loss of a single hand, arm, foot, or leg, or the loss of sight in one eye.  These policies are more likely to use the “Accidental Means” definition of injury than other disability policies, which would allow the insurer to avoid claims for losses which were under the control of the insured, even though the injury was unintentional. These policies will pay only if the loss occurs within 90 days after the accident</a:t>
            </a:r>
          </a:p>
          <a:p>
            <a:endParaRPr lang="en-US" b="0" baseline="0" dirty="0" smtClean="0"/>
          </a:p>
          <a:p>
            <a:r>
              <a:rPr lang="en-US" b="0" baseline="0" dirty="0" smtClean="0"/>
              <a:t>Travel accident policies are another type of limited benefit plan.  </a:t>
            </a:r>
            <a:endParaRPr lang="en-US" b="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29</a:t>
            </a:fld>
            <a:endParaRPr lang="en-US"/>
          </a:p>
        </p:txBody>
      </p:sp>
    </p:spTree>
    <p:extLst>
      <p:ext uri="{BB962C8B-B14F-4D97-AF65-F5344CB8AC3E}">
        <p14:creationId xmlns:p14="http://schemas.microsoft.com/office/powerpoint/2010/main" val="1319540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Specified</a:t>
            </a:r>
            <a:r>
              <a:rPr lang="en-US" baseline="0" dirty="0" smtClean="0"/>
              <a:t> disease policies, also known as dread disease or critical illness policies, cover conditions such as cancer, heart attack, stroke, or HIV/AIDS.  These policies pay benefits in addition to any other insurance, and are not affected by payments from other insurance policies. </a:t>
            </a:r>
          </a:p>
          <a:p>
            <a:endParaRPr lang="en-US" baseline="0" dirty="0" smtClean="0"/>
          </a:p>
          <a:p>
            <a:r>
              <a:rPr lang="en-US" baseline="0" dirty="0" smtClean="0"/>
              <a:t>Hospital income or indemnity policies pay daily benefits while an insured is hospitalized in a licensed acute-care facility.  As with specified disease policies, payments are in addition to other insurance and are not affected by other insurance payments.  Policies in this category may be limited to hospitalizations due to accidents only.  Many policies in this category include additional cash benefits for x-rays, emergency rooms, and certain other diagnostic tests due to an accident.  </a:t>
            </a:r>
          </a:p>
          <a:p>
            <a:endParaRPr lang="en-US" baseline="0" dirty="0" smtClean="0"/>
          </a:p>
          <a:p>
            <a:r>
              <a:rPr lang="en-US" baseline="0" dirty="0" smtClean="0"/>
              <a:t>Blanket disability policies are a limited form of group insurance offered to schools, campgrounds, amusement parks, and similar venues at which unspecified persons may become ill or injured, and provide benefits for emergency rooms, x-rays, diagnostics and hospitalization.  These policies are not a substitute for commercial general liability insurance.</a:t>
            </a:r>
            <a:endParaRPr lang="en-US" dirty="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30</a:t>
            </a:fld>
            <a:endParaRPr lang="en-US"/>
          </a:p>
        </p:txBody>
      </p:sp>
    </p:spTree>
    <p:extLst>
      <p:ext uri="{BB962C8B-B14F-4D97-AF65-F5344CB8AC3E}">
        <p14:creationId xmlns:p14="http://schemas.microsoft.com/office/powerpoint/2010/main" val="2969713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31</a:t>
            </a:fld>
            <a:endParaRPr lang="en-US"/>
          </a:p>
        </p:txBody>
      </p:sp>
    </p:spTree>
    <p:extLst>
      <p:ext uri="{BB962C8B-B14F-4D97-AF65-F5344CB8AC3E}">
        <p14:creationId xmlns:p14="http://schemas.microsoft.com/office/powerpoint/2010/main" val="63697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3</a:t>
            </a:fld>
            <a:endParaRPr lang="en-US"/>
          </a:p>
        </p:txBody>
      </p:sp>
    </p:spTree>
    <p:extLst>
      <p:ext uri="{BB962C8B-B14F-4D97-AF65-F5344CB8AC3E}">
        <p14:creationId xmlns:p14="http://schemas.microsoft.com/office/powerpoint/2010/main" val="3670434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in life insurance,</a:t>
            </a:r>
            <a:r>
              <a:rPr lang="en-US" baseline="0" dirty="0" smtClean="0"/>
              <a:t> not everything is covered by all policies.  Health and disability insurance contracts typically exclude :</a:t>
            </a:r>
          </a:p>
          <a:p>
            <a:endParaRPr lang="en-US" dirty="0" smtClean="0"/>
          </a:p>
          <a:p>
            <a:r>
              <a:rPr lang="en-US" dirty="0" smtClean="0"/>
              <a:t>Preexisting conditions, intentionally self-inflicted injuries, losses resulting from war or act of war. Elective cosmetic surgery, expenses payable under workers’ compensation, aviation while piloting an aircraft, military service and care in a government facility. </a:t>
            </a:r>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32</a:t>
            </a:fld>
            <a:endParaRPr lang="en-US"/>
          </a:p>
        </p:txBody>
      </p:sp>
    </p:spTree>
    <p:extLst>
      <p:ext uri="{BB962C8B-B14F-4D97-AF65-F5344CB8AC3E}">
        <p14:creationId xmlns:p14="http://schemas.microsoft.com/office/powerpoint/2010/main" val="24132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33</a:t>
            </a:fld>
            <a:endParaRPr lang="en-US"/>
          </a:p>
        </p:txBody>
      </p:sp>
    </p:spTree>
    <p:extLst>
      <p:ext uri="{BB962C8B-B14F-4D97-AF65-F5344CB8AC3E}">
        <p14:creationId xmlns:p14="http://schemas.microsoft.com/office/powerpoint/2010/main" val="362619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The dental profession is very specialized and the following is a partial list of dental specialists:</a:t>
            </a:r>
          </a:p>
          <a:p>
            <a:r>
              <a:rPr lang="en-US" b="0" dirty="0" smtClean="0"/>
              <a:t>Endodontics – Services covering dental pulp care and root canals</a:t>
            </a:r>
          </a:p>
          <a:p>
            <a:r>
              <a:rPr lang="en-US" b="0" dirty="0" smtClean="0"/>
              <a:t>■	Orthodontics – Services for teeth alignment and other irregularities of the teeth</a:t>
            </a:r>
          </a:p>
          <a:p>
            <a:r>
              <a:rPr lang="en-US" b="0" dirty="0" smtClean="0"/>
              <a:t>■	Periodontics – Services for the treatment of gum problems and disease</a:t>
            </a:r>
          </a:p>
          <a:p>
            <a:r>
              <a:rPr lang="en-US" b="0" dirty="0" smtClean="0"/>
              <a:t>■	Prosthodontics – Services provide bridgework and dentures</a:t>
            </a:r>
          </a:p>
          <a:p>
            <a:r>
              <a:rPr lang="en-US" b="0" dirty="0" smtClean="0"/>
              <a:t>■	Restorative Care – Services to restore the functional use of natural teeth</a:t>
            </a:r>
          </a:p>
          <a:p>
            <a:r>
              <a:rPr lang="en-US" b="0" dirty="0" smtClean="0"/>
              <a:t>■	Oral Surgery – Surgical treatment of diseases, injuries and jaw defects</a:t>
            </a:r>
          </a:p>
          <a:p>
            <a:endParaRPr lang="en-US" b="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34</a:t>
            </a:fld>
            <a:endParaRPr lang="en-US"/>
          </a:p>
        </p:txBody>
      </p:sp>
    </p:spTree>
    <p:extLst>
      <p:ext uri="{BB962C8B-B14F-4D97-AF65-F5344CB8AC3E}">
        <p14:creationId xmlns:p14="http://schemas.microsoft.com/office/powerpoint/2010/main" val="3356737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smtClean="0">
                <a:solidFill>
                  <a:schemeClr val="tx1"/>
                </a:solidFill>
                <a:latin typeface="+mn-lt"/>
                <a:ea typeface="+mn-ea"/>
                <a:cs typeface="+mn-cs"/>
              </a:rPr>
              <a:t>Diagnostic/Preventive </a:t>
            </a:r>
            <a:r>
              <a:rPr lang="en-US" sz="1200" b="0" i="0" u="none" strike="noStrike" kern="1200" baseline="0" dirty="0" smtClean="0">
                <a:solidFill>
                  <a:schemeClr val="tx1"/>
                </a:solidFill>
                <a:latin typeface="+mn-lt"/>
                <a:ea typeface="+mn-ea"/>
                <a:cs typeface="+mn-cs"/>
              </a:rPr>
              <a:t>Routine diagnostic and preventive care services includes routine checkups,</a:t>
            </a:r>
          </a:p>
          <a:p>
            <a:r>
              <a:rPr lang="en-US" sz="1200" b="0" i="0" u="none" strike="noStrike" kern="1200" baseline="0" dirty="0" smtClean="0">
                <a:solidFill>
                  <a:schemeClr val="tx1"/>
                </a:solidFill>
                <a:latin typeface="+mn-lt"/>
                <a:ea typeface="+mn-ea"/>
                <a:cs typeface="+mn-cs"/>
              </a:rPr>
              <a:t>x-rays and cleaning</a:t>
            </a:r>
          </a:p>
          <a:p>
            <a:r>
              <a:rPr lang="en-US" sz="1200" b="1" i="0" u="none" strike="noStrike" kern="1200" baseline="0" dirty="0" smtClean="0">
                <a:solidFill>
                  <a:schemeClr val="tx1"/>
                </a:solidFill>
                <a:latin typeface="+mn-lt"/>
                <a:ea typeface="+mn-ea"/>
                <a:cs typeface="+mn-cs"/>
              </a:rPr>
              <a:t>Basic </a:t>
            </a:r>
            <a:r>
              <a:rPr lang="en-US" sz="1200" b="0" i="0" u="none" strike="noStrike" kern="1200" baseline="0" dirty="0" smtClean="0">
                <a:solidFill>
                  <a:schemeClr val="tx1"/>
                </a:solidFill>
                <a:latin typeface="+mn-lt"/>
                <a:ea typeface="+mn-ea"/>
                <a:cs typeface="+mn-cs"/>
              </a:rPr>
              <a:t>Fillings, periodontics and root canals are considered to be basic care</a:t>
            </a:r>
          </a:p>
          <a:p>
            <a:r>
              <a:rPr lang="en-US" sz="1200" b="1" i="0" u="none" strike="noStrike" kern="1200" baseline="0" dirty="0" smtClean="0">
                <a:solidFill>
                  <a:schemeClr val="tx1"/>
                </a:solidFill>
                <a:latin typeface="+mn-lt"/>
                <a:ea typeface="+mn-ea"/>
                <a:cs typeface="+mn-cs"/>
              </a:rPr>
              <a:t>Major </a:t>
            </a:r>
            <a:r>
              <a:rPr lang="en-US" sz="1200" b="0" i="0" u="none" strike="noStrike" kern="1200" baseline="0" dirty="0" err="1" smtClean="0">
                <a:solidFill>
                  <a:schemeClr val="tx1"/>
                </a:solidFill>
                <a:latin typeface="+mn-lt"/>
                <a:ea typeface="+mn-ea"/>
                <a:cs typeface="+mn-cs"/>
              </a:rPr>
              <a:t>Major</a:t>
            </a:r>
            <a:r>
              <a:rPr lang="en-US" sz="1200" b="0" i="0" u="none" strike="noStrike" kern="1200" baseline="0" dirty="0" smtClean="0">
                <a:solidFill>
                  <a:schemeClr val="tx1"/>
                </a:solidFill>
                <a:latin typeface="+mn-lt"/>
                <a:ea typeface="+mn-ea"/>
                <a:cs typeface="+mn-cs"/>
              </a:rPr>
              <a:t> dental care includes any crowns, dentures or bridge work, and</a:t>
            </a:r>
          </a:p>
          <a:p>
            <a:r>
              <a:rPr lang="en-US" sz="1200" b="0" i="0" u="none" strike="noStrike" kern="1200" baseline="0" dirty="0" smtClean="0">
                <a:solidFill>
                  <a:schemeClr val="tx1"/>
                </a:solidFill>
                <a:latin typeface="+mn-lt"/>
                <a:ea typeface="+mn-ea"/>
                <a:cs typeface="+mn-cs"/>
              </a:rPr>
              <a:t>orthodontics</a:t>
            </a:r>
            <a:endParaRPr lang="en-US" b="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35</a:t>
            </a:fld>
            <a:endParaRPr lang="en-US"/>
          </a:p>
        </p:txBody>
      </p:sp>
    </p:spTree>
    <p:extLst>
      <p:ext uri="{BB962C8B-B14F-4D97-AF65-F5344CB8AC3E}">
        <p14:creationId xmlns:p14="http://schemas.microsoft.com/office/powerpoint/2010/main" val="1759131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Purely cosmetic services (unless necessitated by an accident)</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Replacement of prosthetic devices</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Duplicate dentures or prosthetic devices</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Oral hygiene instruction or training</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Occupational injuries covered by Workers’ Compensation</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Services furnished by or on behalf of government agencies</a:t>
            </a:r>
          </a:p>
          <a:p>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Certain services that began prior to the date of coverage</a:t>
            </a:r>
            <a:endParaRPr lang="en-US" b="0" dirty="0" smtClean="0"/>
          </a:p>
        </p:txBody>
      </p:sp>
      <p:sp>
        <p:nvSpPr>
          <p:cNvPr id="4" name="Slide Number Placeholder 3"/>
          <p:cNvSpPr>
            <a:spLocks noGrp="1"/>
          </p:cNvSpPr>
          <p:nvPr>
            <p:ph type="sldNum" sz="quarter" idx="10"/>
          </p:nvPr>
        </p:nvSpPr>
        <p:spPr/>
        <p:txBody>
          <a:bodyPr/>
          <a:lstStyle/>
          <a:p>
            <a:pPr>
              <a:defRPr/>
            </a:pPr>
            <a:fld id="{2EFDBF99-37D9-4BAD-9BA8-93AA8C5F8963}" type="slidenum">
              <a:rPr lang="en-US" smtClean="0"/>
              <a:pPr>
                <a:defRPr/>
              </a:pPr>
              <a:t>36</a:t>
            </a:fld>
            <a:endParaRPr lang="en-US"/>
          </a:p>
        </p:txBody>
      </p:sp>
    </p:spTree>
    <p:extLst>
      <p:ext uri="{BB962C8B-B14F-4D97-AF65-F5344CB8AC3E}">
        <p14:creationId xmlns:p14="http://schemas.microsoft.com/office/powerpoint/2010/main" val="227098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As we look briefly at the next few definitions, some of them may look familiar to you.  When we purchase and pay for insurance, we are normally paying in advance for one month, or three month, even six months, or a year at a time.  However, when we pay our premiums in advance, the insurance company doesn’t really have “ownership” of the money</a:t>
            </a:r>
            <a:r>
              <a:rPr lang="en-US" sz="1200" baseline="0" dirty="0" smtClean="0"/>
              <a:t> we’ve paid until it provides the benefit we have purchased.  We call that “earned premium.”  An insurance company earns the right to keep our premium dollars each day our policy remains in force.  You should remember that we cannot be forced to pay premiums, but we can force the insurance company to honor its contract with us by paying premiums.  If we choose to cancel our coverage before the end of the term for which we have paid premiums, the insurance company must refund our “unearned” premium dollars – the money we have already paid, but for which we will not receive a benefit. </a:t>
            </a:r>
          </a:p>
          <a:p>
            <a:endParaRPr lang="en-US" sz="1200" baseline="0" dirty="0" smtClean="0"/>
          </a:p>
          <a:p>
            <a:r>
              <a:rPr lang="en-US" sz="1200" baseline="0" dirty="0" smtClean="0"/>
              <a:t>Another concept important in discussing health insurance with our clients is the service area.  Most people in America have health insurance in some form of managed care plan.  Each plan is built around a “network” of hospitals, physicians and surgeons, and other health care professionals.  Networks are, out of necessity, company specific and geographically distinct.  While some hospitals and physicians are members of many networks, few, if any, are members of every network in their area.  In order to obtain the best value for our health care premium dollars, we need to understand that it is best to obtain our health care within the service area of our chosen network.  Service area may be defined as being within a certain radius of where we live or where we work, such as 25 or 50 miles.</a:t>
            </a:r>
            <a:endParaRPr lang="en-US" dirty="0" smtClean="0"/>
          </a:p>
          <a:p>
            <a:pPr eaLnBrk="1" hangingPunct="1">
              <a:spcBef>
                <a:spcPct val="0"/>
              </a:spcBef>
            </a:pPr>
            <a:endParaRPr lang="en-US" dirty="0"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CBB067-7970-4B72-AA8F-941C85FF0D8C}"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11972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we</a:t>
            </a:r>
            <a:r>
              <a:rPr lang="en-US" baseline="0" dirty="0" smtClean="0"/>
              <a:t> or our clients choose a managed health care plan, such as an HMO or PPO, the insurers tend to refer to us as “subscribers” rather than “</a:t>
            </a:r>
            <a:r>
              <a:rPr lang="en-US" baseline="0" dirty="0" err="1" smtClean="0"/>
              <a:t>insureds</a:t>
            </a:r>
            <a:r>
              <a:rPr lang="en-US" baseline="0" dirty="0" smtClean="0"/>
              <a:t>” as the more traditional insurance companies do.  In reality, this is only a distinction in terminology.  For your exam, just remember that HMOs and PPOs serve “subscribers” and mainline insurance companies serve “</a:t>
            </a:r>
            <a:r>
              <a:rPr lang="en-US" baseline="0" dirty="0" err="1" smtClean="0"/>
              <a:t>insureds</a:t>
            </a:r>
            <a:r>
              <a:rPr lang="en-US" baseline="0" dirty="0" smtClean="0"/>
              <a:t>.”  </a:t>
            </a:r>
            <a:endParaRPr lang="en-US" dirty="0"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CBB067-7970-4B72-AA8F-941C85FF0D8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76702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C4709F-3707-4D7E-89C2-DFFD65156C47}" type="slidenum">
              <a:rPr lang="en-US" smtClean="0"/>
              <a:pPr/>
              <a:t>6</a:t>
            </a:fld>
            <a:endParaRPr lang="en-US"/>
          </a:p>
        </p:txBody>
      </p:sp>
    </p:spTree>
    <p:extLst>
      <p:ext uri="{BB962C8B-B14F-4D97-AF65-F5344CB8AC3E}">
        <p14:creationId xmlns:p14="http://schemas.microsoft.com/office/powerpoint/2010/main" val="297571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pPr>
            <a:r>
              <a:rPr lang="en-US" baseline="0" dirty="0" smtClean="0"/>
              <a:t>Today’s indemnity plans are those which tend to pay fixed-dollar amounts for specific claims directly to their </a:t>
            </a:r>
            <a:r>
              <a:rPr lang="en-US" baseline="0" dirty="0" err="1" smtClean="0"/>
              <a:t>insureds</a:t>
            </a:r>
            <a:r>
              <a:rPr lang="en-US" baseline="0" dirty="0" smtClean="0"/>
              <a:t>, and the amounts paid are not necessarily related to the actual expense incurred.  A hospital indemnity policy, for example, pays a set dollar amount for each day an insured is confined in an acute care hospital – such as $100 per day.  A critical illness policy pays certain amounts according to the contract, either as a stated percentage of an expense with an upper limit of liability – such as 60% up to $500, as a flat-dollar amount – such as $1000 per chemotherapy treatment, or as a lump sum benefit – such as $1500 upon a diagnosis of cancer.  These benefit plans are intended to provide additional cash to </a:t>
            </a:r>
            <a:r>
              <a:rPr lang="en-US" baseline="0" dirty="0" err="1" smtClean="0"/>
              <a:t>insureds</a:t>
            </a:r>
            <a:r>
              <a:rPr lang="en-US" baseline="0" dirty="0" smtClean="0"/>
              <a:t> and are not a replacement for other forms of insurance designed to pay actual hospital or doctor charges.</a:t>
            </a:r>
          </a:p>
          <a:p>
            <a:pPr eaLnBrk="1" hangingPunct="1">
              <a:spcBef>
                <a:spcPct val="0"/>
              </a:spcBef>
            </a:pPr>
            <a:endParaRPr lang="en-US" baseline="0" dirty="0" smtClean="0"/>
          </a:p>
          <a:p>
            <a:pPr eaLnBrk="1" hangingPunct="1">
              <a:spcBef>
                <a:spcPct val="0"/>
              </a:spcBef>
            </a:pPr>
            <a:r>
              <a:rPr lang="en-US" baseline="0" dirty="0" smtClean="0"/>
              <a:t>There are also Blue Cross and Blue Shield plans that paid claims directly to hospitals and physicians, and the </a:t>
            </a:r>
            <a:r>
              <a:rPr lang="en-US" baseline="0" dirty="0" err="1" smtClean="0"/>
              <a:t>insureds</a:t>
            </a:r>
            <a:r>
              <a:rPr lang="en-US" baseline="0" dirty="0" smtClean="0"/>
              <a:t> are responsible for paying any balance due.  These plans that pay the service providers directly became known as “service plans.”  Before these service plans began offering HMO and PPO networks, they were very similar to commercial insurance plans, and required payment of an annual deductible and coinsurance for most services.  Because most managed care plans also pay claims in this manner, they, too, are considered a form of service plan.  Most of the early service plans were organized as non-profit corporations.  Many of them still are operated as non-profits, but some have converted to for-profit enterprises. </a:t>
            </a:r>
          </a:p>
          <a:p>
            <a:pPr eaLnBrk="1" hangingPunct="1">
              <a:spcBef>
                <a:spcPct val="0"/>
              </a:spcBef>
            </a:pPr>
            <a:endParaRPr lang="en-US" baseline="0" dirty="0" smtClean="0"/>
          </a:p>
          <a:p>
            <a:pPr eaLnBrk="1" hangingPunct="1">
              <a:spcBef>
                <a:spcPct val="0"/>
              </a:spcBef>
            </a:pPr>
            <a:r>
              <a:rPr lang="en-US" baseline="0" dirty="0" smtClean="0"/>
              <a:t>In some cases, employers with stable cash flows and predictable profits choose to cover their employees’ health care expenses directly rather than purchase insurance and pay premiums.  This may be especially true when a company’s workforce is younger and healthier, and actual claims might be less than the cost of insurance.  These self-funded plans are generally governed under the federal Employee Retirement Income Security Act (“ERISA”) rather than state insurance laws.  </a:t>
            </a:r>
          </a:p>
          <a:p>
            <a:pPr eaLnBrk="1" hangingPunct="1">
              <a:spcBef>
                <a:spcPct val="0"/>
              </a:spcBef>
            </a:pPr>
            <a:endParaRPr lang="en-US" baseline="0" dirty="0" smtClean="0"/>
          </a:p>
          <a:p>
            <a:pPr eaLnBrk="1" hangingPunct="1">
              <a:spcBef>
                <a:spcPct val="0"/>
              </a:spcBef>
            </a:pPr>
            <a:r>
              <a:rPr lang="en-US" dirty="0" smtClean="0"/>
              <a:t>Before managed care plans became</a:t>
            </a:r>
            <a:r>
              <a:rPr lang="en-US" baseline="0" dirty="0" smtClean="0"/>
              <a:t> the predominant method of delivering health care, the majority of people in America were covered by policies issued by commercial insurance companies known as “indemnity” or reimbursement plans.  When an insured needed to see a doctor or go to the emergency room, they paid the bill at the time, then submitted a claim form to their insurance company which evaluated the claim and reimbursed their insured for some or all of the expense incurred.  If the expense was not covered, the claim would be denied.  These plans were characterized by annual deductibles and coinsurance (typically 80-20).</a:t>
            </a:r>
            <a:endParaRPr lang="en-US"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7</a:t>
            </a:fld>
            <a:endParaRPr lang="en-US"/>
          </a:p>
        </p:txBody>
      </p:sp>
    </p:spTree>
    <p:extLst>
      <p:ext uri="{BB962C8B-B14F-4D97-AF65-F5344CB8AC3E}">
        <p14:creationId xmlns:p14="http://schemas.microsoft.com/office/powerpoint/2010/main" val="206862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ct val="0"/>
              </a:spcBef>
            </a:pPr>
            <a:r>
              <a:rPr lang="en-US" sz="1800" baseline="30000" dirty="0" smtClean="0"/>
              <a:t>Blanket payment </a:t>
            </a:r>
            <a:r>
              <a:rPr lang="en-US" sz="1800" baseline="30000" dirty="0"/>
              <a:t>– Maximum dollar limit set, with no itemizing of costs, – A health plan with limits as to what will be paid for covered expenses. These plans are most associated with covering day to day losses based on a specified or flat dollar amount</a:t>
            </a:r>
            <a:r>
              <a:rPr lang="en-US" baseline="30000" dirty="0"/>
              <a:t>. </a:t>
            </a:r>
            <a:endParaRPr lang="en-US" baseline="30000" dirty="0" smtClean="0"/>
          </a:p>
          <a:p>
            <a:pPr>
              <a:spcBef>
                <a:spcPct val="0"/>
              </a:spcBef>
            </a:pPr>
            <a:endParaRPr lang="en-US" baseline="30000" dirty="0"/>
          </a:p>
          <a:p>
            <a:pPr eaLnBrk="1" hangingPunct="1">
              <a:spcBef>
                <a:spcPct val="0"/>
              </a:spcBef>
            </a:pPr>
            <a:r>
              <a:rPr lang="en-US" baseline="0" dirty="0" smtClean="0"/>
              <a:t>A “scheduled payment” structure is one in which the insurer predetermines a maximum benefit for each service offering.  Scheduled benefits may be described in terms of cash dollars or “units” (each of which represents a fixed dollar amount).  </a:t>
            </a:r>
          </a:p>
          <a:p>
            <a:pPr eaLnBrk="1" hangingPunct="1">
              <a:spcBef>
                <a:spcPct val="0"/>
              </a:spcBef>
            </a:pPr>
            <a:endParaRPr lang="en-US" baseline="0" dirty="0" smtClean="0"/>
          </a:p>
          <a:p>
            <a:pPr eaLnBrk="1" hangingPunct="1">
              <a:spcBef>
                <a:spcPct val="0"/>
              </a:spcBef>
            </a:pPr>
            <a:r>
              <a:rPr lang="en-US" baseline="0" dirty="0" smtClean="0"/>
              <a:t>Cash or Indemnity Payment</a:t>
            </a:r>
            <a:r>
              <a:rPr lang="en-US" baseline="30000" dirty="0" smtClean="0"/>
              <a:t>  </a:t>
            </a:r>
          </a:p>
          <a:p>
            <a:pPr eaLnBrk="1" hangingPunct="1">
              <a:spcBef>
                <a:spcPct val="0"/>
              </a:spcBef>
            </a:pPr>
            <a:r>
              <a:rPr lang="en-US" sz="1800" baseline="30000" dirty="0" smtClean="0"/>
              <a:t>Pays </a:t>
            </a:r>
            <a:r>
              <a:rPr lang="en-US" sz="1800" baseline="30000" dirty="0"/>
              <a:t>a specified daily amount up to the stated maximum number of days, or even lifetime. Benefits often double or triple while an insured is confined in an intensive care unit</a:t>
            </a:r>
            <a:r>
              <a:rPr lang="en-US" sz="1800" baseline="30000" dirty="0" smtClean="0"/>
              <a:t>.</a:t>
            </a:r>
          </a:p>
          <a:p>
            <a:pPr eaLnBrk="1" hangingPunct="1">
              <a:spcBef>
                <a:spcPct val="0"/>
              </a:spcBef>
            </a:pPr>
            <a:endParaRPr lang="en-US" sz="1800" baseline="30000" dirty="0" smtClean="0"/>
          </a:p>
          <a:p>
            <a:pPr eaLnBrk="1" hangingPunct="1">
              <a:spcBef>
                <a:spcPct val="0"/>
              </a:spcBef>
            </a:pPr>
            <a:r>
              <a:rPr lang="en-US" sz="1800" baseline="30000" dirty="0" smtClean="0"/>
              <a:t>Fee – for – Service - Provides </a:t>
            </a:r>
            <a:r>
              <a:rPr lang="en-US" sz="1800" baseline="30000" dirty="0"/>
              <a:t>a separate payment to a healthcare provider for each medical service received by a patient. </a:t>
            </a:r>
            <a:endParaRPr lang="en-US" sz="1800" baseline="30000" dirty="0" smtClean="0"/>
          </a:p>
          <a:p>
            <a:pPr eaLnBrk="1" hangingPunct="1">
              <a:spcBef>
                <a:spcPct val="0"/>
              </a:spcBef>
            </a:pPr>
            <a:endParaRPr lang="en-US" sz="1800" baseline="30000" dirty="0"/>
          </a:p>
          <a:p>
            <a:pPr eaLnBrk="1" hangingPunct="1">
              <a:spcBef>
                <a:spcPct val="0"/>
              </a:spcBef>
            </a:pPr>
            <a:r>
              <a:rPr lang="en-US" sz="1800" baseline="30000" dirty="0" smtClean="0"/>
              <a:t>Prepaid – </a:t>
            </a:r>
          </a:p>
          <a:p>
            <a:pPr>
              <a:spcBef>
                <a:spcPct val="0"/>
              </a:spcBef>
            </a:pPr>
            <a:r>
              <a:rPr lang="en-US" sz="1800" baseline="30000" dirty="0"/>
              <a:t>Medical benefits are provided to a subscriber in exchange for predetermined monthly premiums paid in advance</a:t>
            </a:r>
            <a:r>
              <a:rPr lang="en-US" sz="1800" baseline="30000" dirty="0" smtClean="0"/>
              <a:t>.</a:t>
            </a:r>
          </a:p>
          <a:p>
            <a:pPr>
              <a:spcBef>
                <a:spcPct val="0"/>
              </a:spcBef>
            </a:pPr>
            <a:endParaRPr lang="en-US" sz="1800" baseline="30000" dirty="0" smtClean="0"/>
          </a:p>
          <a:p>
            <a:pPr>
              <a:spcBef>
                <a:spcPct val="0"/>
              </a:spcBef>
            </a:pPr>
            <a:r>
              <a:rPr lang="en-US" sz="1800" baseline="30000" dirty="0"/>
              <a:t>Usual, Customary, Reasonable (UCR) – Benefits are not scheduled, but are based on the average fee charged by all providers in a given geographical area. Many insurers pay the (UCR) amount and the balance of any overcharges or costs of any disallowed services are the insured’s responsibility.</a:t>
            </a:r>
          </a:p>
          <a:p>
            <a:pPr>
              <a:spcBef>
                <a:spcPct val="0"/>
              </a:spcBef>
            </a:pPr>
            <a:endParaRPr lang="en-US" sz="1800" baseline="30000" dirty="0"/>
          </a:p>
          <a:p>
            <a:pPr eaLnBrk="1" hangingPunct="1">
              <a:spcBef>
                <a:spcPct val="0"/>
              </a:spcBef>
            </a:pPr>
            <a:endParaRPr lang="en-US" sz="1800" baseline="30000" dirty="0"/>
          </a:p>
          <a:p>
            <a:pPr eaLnBrk="1" hangingPunct="1">
              <a:spcBef>
                <a:spcPct val="0"/>
              </a:spcBef>
            </a:pPr>
            <a:endParaRPr lang="en-US" sz="1800" baseline="30000" dirty="0"/>
          </a:p>
          <a:p>
            <a:endParaRPr lang="en-US" sz="1800"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8</a:t>
            </a:fld>
            <a:endParaRPr lang="en-US"/>
          </a:p>
        </p:txBody>
      </p:sp>
    </p:spTree>
    <p:extLst>
      <p:ext uri="{BB962C8B-B14F-4D97-AF65-F5344CB8AC3E}">
        <p14:creationId xmlns:p14="http://schemas.microsoft.com/office/powerpoint/2010/main" val="219208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30000" dirty="0" smtClean="0"/>
          </a:p>
          <a:p>
            <a:endParaRPr lang="en-US" dirty="0"/>
          </a:p>
        </p:txBody>
      </p:sp>
      <p:sp>
        <p:nvSpPr>
          <p:cNvPr id="4" name="Slide Number Placeholder 3"/>
          <p:cNvSpPr>
            <a:spLocks noGrp="1"/>
          </p:cNvSpPr>
          <p:nvPr>
            <p:ph type="sldNum" sz="quarter" idx="10"/>
          </p:nvPr>
        </p:nvSpPr>
        <p:spPr/>
        <p:txBody>
          <a:bodyPr/>
          <a:lstStyle/>
          <a:p>
            <a:fld id="{4BC4709F-3707-4D7E-89C2-DFFD65156C47}" type="slidenum">
              <a:rPr lang="en-US" smtClean="0"/>
              <a:pPr/>
              <a:t>9</a:t>
            </a:fld>
            <a:endParaRPr lang="en-US"/>
          </a:p>
        </p:txBody>
      </p:sp>
    </p:spTree>
    <p:extLst>
      <p:ext uri="{BB962C8B-B14F-4D97-AF65-F5344CB8AC3E}">
        <p14:creationId xmlns:p14="http://schemas.microsoft.com/office/powerpoint/2010/main" val="1425645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586153259"/>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Unnumbere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3719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2"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ABD268E-56C3-4FEB-9014-CEA91067523B}" type="slidenum">
              <a:rPr lang="en-US" smtClean="0"/>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DEA0E89-7C13-46EB-8829-47187D66B0B3}" type="datetimeFigureOut">
              <a:rPr lang="en-US" smtClean="0"/>
              <a:pPr>
                <a:defRPr/>
              </a:pPr>
              <a:t>5/22/2015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C88FEA3-E631-402B-8E13-6CAE7BC5BBAC}" type="slidenum">
              <a:rPr lang="en-US" smtClean="0"/>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1DEF2CDA-D89D-4E5E-885D-C9568D174198}" type="datetimeFigureOut">
              <a:rPr lang="en-US" smtClean="0"/>
              <a:pPr>
                <a:defRPr/>
              </a:pPr>
              <a:t>5/22/2015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3E276FC7-0741-461F-9D4E-8085307BD9C0}" type="datetimeFigureOut">
              <a:rPr lang="en-US" smtClean="0"/>
              <a:pPr>
                <a:defRPr/>
              </a:pPr>
              <a:t>5/22/2015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CE172D2-22B5-4E99-8A8C-1DE6F730AAD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3082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2B44136-8C1F-4F19-A70B-A22BB7122471}" type="datetimeFigureOut">
              <a:rPr lang="en-US" smtClean="0"/>
              <a:pPr>
                <a:defRPr/>
              </a:pPr>
              <a:t>5/22/2015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B5099B-35F6-42B3-B753-F6DB45A1C22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959361E4-B7AE-443E-9E80-EA503B0AE6BA}" type="datetimeFigureOut">
              <a:rPr lang="en-US" smtClean="0"/>
              <a:pPr>
                <a:defRPr/>
              </a:pPr>
              <a:t>5/22/2015</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F6EEF02-FC76-476A-BAD3-D0BF9DD22CD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275E699-9200-47C6-A3E9-996E85007305}" type="datetimeFigureOut">
              <a:rPr lang="en-US" smtClean="0"/>
              <a:pPr>
                <a:defRPr/>
              </a:pPr>
              <a:t>5/22/2015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E7AE3B1-8632-4804-99EC-F756DE64EB7D}"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8BC79D12-4BB8-4100-BE11-CAF11486FBED}" type="datetimeFigureOut">
              <a:rPr lang="en-US" smtClean="0"/>
              <a:pPr>
                <a:defRPr/>
              </a:pPr>
              <a:t>5/22/2015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8ABED9-EFE5-440E-B1EB-4615FB890D7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34AF8288-9708-4507-862D-2E409E9FE8DC}" type="datetimeFigureOut">
              <a:rPr lang="en-US" smtClean="0"/>
              <a:pPr>
                <a:defRPr/>
              </a:pPr>
              <a:t>5/22/2015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6627F91-6D03-4572-94DD-63E692A4657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B83E608-95EA-492B-B99A-91E93C075765}" type="datetimeFigureOut">
              <a:rPr lang="en-US" smtClean="0"/>
              <a:pPr>
                <a:defRPr/>
              </a:pPr>
              <a:t>5/22/2015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C045630-43F1-4154-9645-2344E6984702}"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07703BE1-CE63-4032-8500-20C883124356}" type="datetimeFigureOut">
              <a:rPr lang="en-US" smtClean="0"/>
              <a:pPr>
                <a:defRPr/>
              </a:pPr>
              <a:t>5/22/2015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5B595A5-B0A1-40EF-8D8B-4B400D353204}"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2400"/>
            <a:ext cx="1447800" cy="355600"/>
          </a:xfrm>
          <a:prstGeom prst="rect">
            <a:avLst/>
          </a:prstGeom>
        </p:spPr>
        <p:txBody>
          <a:bodyPr/>
          <a:lstStyle>
            <a:lvl1pPr fontAlgn="auto">
              <a:spcBef>
                <a:spcPts val="0"/>
              </a:spcBef>
              <a:spcAft>
                <a:spcPts val="0"/>
              </a:spcAft>
              <a:defRPr>
                <a:latin typeface="+mn-lt"/>
                <a:cs typeface="+mn-cs"/>
              </a:defRPr>
            </a:lvl1pPr>
          </a:lstStyle>
          <a:p>
            <a:fld id="{25B9A67F-A271-4844-9330-141DC74E4DBF}" type="datetimeFigureOut">
              <a:rPr lang="en-US" smtClean="0"/>
              <a:pPr/>
              <a:t>5/22/2015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76200"/>
            <a:ext cx="8229600" cy="2209800"/>
          </a:xfrm>
        </p:spPr>
        <p:txBody>
          <a:bodyPr anchor="t" anchorCtr="0"/>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7"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5/22/2015</a:t>
            </a:fld>
            <a:endParaRPr lang="en-US"/>
          </a:p>
        </p:txBody>
      </p:sp>
      <p:sp>
        <p:nvSpPr>
          <p:cNvPr id="5" name="Footer Placeholder 4"/>
          <p:cNvSpPr>
            <a:spLocks noGrp="1"/>
          </p:cNvSpPr>
          <p:nvPr>
            <p:ph type="ftr" sz="quarter" idx="11"/>
          </p:nvPr>
        </p:nvSpPr>
        <p:spPr>
          <a:xfrm>
            <a:off x="4876800" y="6553200"/>
            <a:ext cx="3810000" cy="340046"/>
          </a:xfrm>
          <a:prstGeom prst="rect">
            <a:avLst/>
          </a:prstGeom>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876800" y="6553200"/>
            <a:ext cx="3810000" cy="340046"/>
          </a:xfrm>
          <a:prstGeom prst="rect">
            <a:avLst/>
          </a:prstGeom>
        </p:spPr>
        <p:txBody>
          <a:bodyPr/>
          <a:lstStyle/>
          <a:p>
            <a:endParaRPr lang="en-US"/>
          </a:p>
        </p:txBody>
      </p:sp>
      <p:pic>
        <p:nvPicPr>
          <p:cNvPr id="4" name="Picture 2" descr="C:\Users\Dave\AppData\Local\Microsoft\Windows\Temporary Internet Files\Content.IE5\FHMILOEV\MP90043953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a:prstGeom prst="rect">
            <a:avLst/>
          </a:prstGeom>
        </p:spPr>
        <p:txBody>
          <a:bodyPr/>
          <a:lstStyle/>
          <a:p>
            <a:endParaRPr lang="en-US"/>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3934" y="0"/>
            <a:ext cx="9167934" cy="7010400"/>
          </a:xfrm>
          <a:prstGeom prst="rect">
            <a:avLst/>
          </a:prstGeom>
          <a:gradFill flip="none" rotWithShape="1">
            <a:gsLst>
              <a:gs pos="100000">
                <a:schemeClr val="tx2">
                  <a:lumMod val="50000"/>
                </a:schemeClr>
              </a:gs>
              <a:gs pos="18000">
                <a:schemeClr val="tx2">
                  <a:lumMod val="90000"/>
                  <a:lumOff val="1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693125" y="-685800"/>
            <a:ext cx="10506315" cy="8763000"/>
            <a:chOff x="9906000" y="6842234"/>
            <a:chExt cx="10506315" cy="8763000"/>
          </a:xfrm>
        </p:grpSpPr>
        <p:sp>
          <p:nvSpPr>
            <p:cNvPr id="12" name="Rounded Rectangle 11"/>
            <p:cNvSpPr/>
            <p:nvPr userDrawn="1"/>
          </p:nvSpPr>
          <p:spPr>
            <a:xfrm rot="20707748">
              <a:off x="16738724" y="7058251"/>
              <a:ext cx="3142069" cy="2487472"/>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0"/>
            <p:cNvSpPr/>
            <p:nvPr userDrawn="1"/>
          </p:nvSpPr>
          <p:spPr>
            <a:xfrm rot="20707748">
              <a:off x="17719526" y="9577912"/>
              <a:ext cx="2692789" cy="5070370"/>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9"/>
            <p:cNvSpPr/>
            <p:nvPr userDrawn="1"/>
          </p:nvSpPr>
          <p:spPr>
            <a:xfrm rot="20707748">
              <a:off x="9906000" y="6842234"/>
              <a:ext cx="6697773" cy="4041803"/>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8"/>
            <p:cNvSpPr/>
            <p:nvPr userDrawn="1"/>
          </p:nvSpPr>
          <p:spPr>
            <a:xfrm rot="20707748">
              <a:off x="10319968" y="10932865"/>
              <a:ext cx="7414790" cy="4672369"/>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Rectangle 8"/>
          <p:cNvSpPr/>
          <p:nvPr/>
        </p:nvSpPr>
        <p:spPr>
          <a:xfrm rot="-900000">
            <a:off x="-10241733" y="-2176547"/>
            <a:ext cx="33296016" cy="9303835"/>
          </a:xfrm>
          <a:prstGeom prst="rect">
            <a:avLst/>
          </a:prstGeom>
          <a:gradFill flip="none" rotWithShape="1">
            <a:gsLst>
              <a:gs pos="70000">
                <a:srgbClr val="FFFFFF">
                  <a:alpha val="0"/>
                </a:srgbClr>
              </a:gs>
              <a:gs pos="100000">
                <a:srgbClr val="FFFFFF">
                  <a:alpha val="0"/>
                </a:srgbClr>
              </a:gs>
              <a:gs pos="89000">
                <a:srgbClr val="FFFFFF">
                  <a:alpha val="20000"/>
                </a:srgbClr>
              </a:gs>
            </a:gsLst>
            <a:path path="rect">
              <a:fillToRect l="50000" t="50000" r="50000" b="50000"/>
            </a:path>
            <a:tileRect/>
          </a:gradFill>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780722" y="3449780"/>
            <a:ext cx="7848600" cy="1477439"/>
          </a:xfrm>
        </p:spPr>
        <p:txBody>
          <a:bodyPr anchor="t">
            <a:noAutofit/>
            <a:scene3d>
              <a:camera prst="orthographicFront"/>
              <a:lightRig rig="threePt" dir="t"/>
            </a:scene3d>
            <a:sp3d extrusionH="57150">
              <a:bevelT w="38100" h="38100" prst="relaxedInset"/>
            </a:sp3d>
          </a:bodyPr>
          <a:lstStyle>
            <a:lvl1pPr algn="r">
              <a:defRPr sz="4400" b="1" cap="small" baseline="0">
                <a:solidFill>
                  <a:schemeClr val="bg1"/>
                </a:solidFill>
                <a:effectLst>
                  <a:outerShdw blurRad="50800" dist="38100" algn="l"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1154044" y="4893407"/>
            <a:ext cx="7810651" cy="1236196"/>
          </a:xfrm>
        </p:spPr>
        <p:txBody>
          <a:bodyPr>
            <a:noAutofit/>
            <a:scene3d>
              <a:camera prst="orthographicFront"/>
              <a:lightRig rig="threePt" dir="t"/>
            </a:scene3d>
            <a:sp3d extrusionH="57150">
              <a:bevelT w="38100" h="38100" prst="relaxedInset"/>
            </a:sp3d>
          </a:bodyPr>
          <a:lstStyle>
            <a:lvl1pPr marL="0" indent="0" algn="r">
              <a:buNone/>
              <a:defRPr sz="3600" b="1" cap="none" spc="0">
                <a:ln w="1905"/>
                <a:solidFill>
                  <a:schemeClr val="accent1"/>
                </a:solidFill>
                <a:effectLst>
                  <a:outerShdw blurRad="50800" dist="38100" algn="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0000">
            <a:off x="4544370" y="2068792"/>
            <a:ext cx="3723810" cy="7809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5000" fill="hold"/>
                                        <p:tgtEl>
                                          <p:spTgt spid="18"/>
                                        </p:tgtEl>
                                      </p:cBhvr>
                                      <p:by x="110000" y="110000"/>
                                    </p:animScale>
                                  </p:childTnLst>
                                </p:cTn>
                              </p:par>
                              <p:par>
                                <p:cTn id="7" presetID="6" presetClass="emph" presetSubtype="0" repeatCount="indefinite" decel="100000" fill="hold" grpId="0" nodeType="withEffect">
                                  <p:stCondLst>
                                    <p:cond delay="0"/>
                                  </p:stCondLst>
                                  <p:childTnLst>
                                    <p:animScale>
                                      <p:cBhvr>
                                        <p:cTn id="8" dur="10000" fill="hold"/>
                                        <p:tgtEl>
                                          <p:spTgt spid="9"/>
                                        </p:tgtEl>
                                      </p:cBhvr>
                                      <p:by x="10000" y="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97917">
              <a:schemeClr val="tx2"/>
            </a:gs>
            <a:gs pos="31000">
              <a:schemeClr val="tx2">
                <a:lumMod val="80000"/>
                <a:lumOff val="2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51225"/>
            <a:ext cx="7772400" cy="1362075"/>
          </a:xfrm>
        </p:spPr>
        <p:txBody>
          <a:bodyPr anchor="b" anchorCtr="0"/>
          <a:lstStyle>
            <a:lvl1pPr algn="l">
              <a:defRPr sz="4000" b="1" cap="small"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824413"/>
            <a:ext cx="7772400" cy="1500187"/>
          </a:xfrm>
        </p:spPr>
        <p:txBody>
          <a:bodyPr anchor="t" anchorCtr="0">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61308244"/>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estions Section Header">
    <p:spTree>
      <p:nvGrpSpPr>
        <p:cNvPr id="1" name=""/>
        <p:cNvGrpSpPr/>
        <p:nvPr/>
      </p:nvGrpSpPr>
      <p:grpSpPr>
        <a:xfrm>
          <a:off x="0" y="0"/>
          <a:ext cx="0" cy="0"/>
          <a:chOff x="0" y="0"/>
          <a:chExt cx="0" cy="0"/>
        </a:xfrm>
      </p:grpSpPr>
      <p:grpSp>
        <p:nvGrpSpPr>
          <p:cNvPr id="3" name="Group 2"/>
          <p:cNvGrpSpPr/>
          <p:nvPr/>
        </p:nvGrpSpPr>
        <p:grpSpPr>
          <a:xfrm>
            <a:off x="0" y="0"/>
            <a:ext cx="9175531" cy="6958111"/>
            <a:chOff x="0" y="0"/>
            <a:chExt cx="9175531" cy="6958111"/>
          </a:xfrm>
        </p:grpSpPr>
        <p:pic>
          <p:nvPicPr>
            <p:cNvPr id="1026" name="Picture 2" descr="http://www.edisonohio.edu/uploads/images/BUSINESS_INDUSTRY/Pencil%20test.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0"/>
              <a:ext cx="9175531" cy="695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106147" y="476071"/>
              <a:ext cx="6931706" cy="1200329"/>
            </a:xfrm>
            <a:prstGeom prst="rect">
              <a:avLst/>
            </a:prstGeom>
            <a:noFill/>
          </p:spPr>
          <p:txBody>
            <a:bodyPr wrap="none" rtlCol="0">
              <a:spAutoFit/>
            </a:bodyPr>
            <a:lstStyle/>
            <a:p>
              <a:pPr algn="ctr"/>
              <a:r>
                <a:rPr lang="en-US" sz="7200" b="1" cap="small" spc="0" baseline="0" dirty="0" smtClean="0">
                  <a:ln w="1905">
                    <a:solidFill>
                      <a:srgbClr val="002060"/>
                    </a:solidFill>
                  </a:ln>
                  <a:solidFill>
                    <a:srgbClr val="FFC000"/>
                  </a:solidFill>
                  <a:effectLst>
                    <a:glow rad="101600">
                      <a:srgbClr val="CC9B00"/>
                    </a:glow>
                    <a:innerShdw blurRad="69850" dist="43180" dir="5400000">
                      <a:srgbClr val="000000">
                        <a:alpha val="65000"/>
                      </a:srgbClr>
                    </a:innerShdw>
                  </a:effectLst>
                </a:rPr>
                <a:t>Test Questions</a:t>
              </a:r>
              <a:endParaRPr lang="en-US" sz="7200" b="1" cap="small" spc="0" baseline="0" dirty="0">
                <a:ln w="1905">
                  <a:solidFill>
                    <a:srgbClr val="002060"/>
                  </a:solidFill>
                </a:ln>
                <a:solidFill>
                  <a:srgbClr val="FFC000"/>
                </a:solidFill>
                <a:effectLst>
                  <a:glow rad="101600">
                    <a:srgbClr val="CC9B00"/>
                  </a:glow>
                  <a:innerShdw blurRad="69850" dist="43180" dir="5400000">
                    <a:srgbClr val="000000">
                      <a:alpha val="65000"/>
                    </a:srgbClr>
                  </a:innerShdw>
                </a:effectLst>
              </a:endParaRPr>
            </a:p>
          </p:txBody>
        </p:sp>
      </p:grpSp>
      <p:sp>
        <p:nvSpPr>
          <p:cNvPr id="5" name="Footer Placeholder 4"/>
          <p:cNvSpPr>
            <a:spLocks noGrp="1"/>
          </p:cNvSpPr>
          <p:nvPr>
            <p:ph type="ftr" sz="quarter" idx="11"/>
          </p:nvPr>
        </p:nvSpPr>
        <p:spPr>
          <a:xfrm>
            <a:off x="4876800" y="6629400"/>
            <a:ext cx="3810000" cy="340046"/>
          </a:xfrm>
        </p:spPr>
        <p:txBody>
          <a:bodyPr/>
          <a:lstStyle/>
          <a:p>
            <a:pPr fontAlgn="base">
              <a:spcBef>
                <a:spcPct val="0"/>
              </a:spcBef>
              <a:spcAft>
                <a:spcPct val="0"/>
              </a:spcAft>
            </a:pPr>
            <a:endParaRPr lang="en-US">
              <a:solidFill>
                <a:srgbClr val="FFFFFF"/>
              </a:solidFill>
            </a:endParaRPr>
          </a:p>
        </p:txBody>
      </p:sp>
      <p:sp>
        <p:nvSpPr>
          <p:cNvPr id="7" name="Rectangle 6"/>
          <p:cNvSpPr/>
          <p:nvPr/>
        </p:nvSpPr>
        <p:spPr>
          <a:xfrm>
            <a:off x="-1" y="1595022"/>
            <a:ext cx="9175531" cy="541537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2035690" y="1676399"/>
            <a:ext cx="7032110" cy="5262979"/>
          </a:xfrm>
          <a:prstGeom prst="rect">
            <a:avLst/>
          </a:prstGeom>
          <a:noFill/>
        </p:spPr>
        <p:txBody>
          <a:bodyPr wrap="square" rtlCol="0">
            <a:spAutoFit/>
          </a:bodyPr>
          <a:lstStyle/>
          <a:p>
            <a:r>
              <a:rPr lang="en-US" sz="2400" dirty="0"/>
              <a:t>The following questions are </a:t>
            </a:r>
            <a:r>
              <a:rPr lang="en-US" sz="2400" dirty="0" smtClean="0"/>
              <a:t>designed </a:t>
            </a:r>
            <a:r>
              <a:rPr lang="en-US" sz="2400" dirty="0"/>
              <a:t>to enhance your </a:t>
            </a:r>
            <a:r>
              <a:rPr lang="en-US" sz="2400" b="1" dirty="0">
                <a:solidFill>
                  <a:schemeClr val="tx2"/>
                </a:solidFill>
              </a:rPr>
              <a:t>test taking </a:t>
            </a:r>
            <a:r>
              <a:rPr lang="en-US" sz="2400" dirty="0"/>
              <a:t>skills.</a:t>
            </a:r>
          </a:p>
          <a:p>
            <a:endParaRPr lang="en-US" sz="2400" dirty="0" smtClean="0"/>
          </a:p>
          <a:p>
            <a:pPr marL="342900" indent="-342900">
              <a:buFont typeface="Wingdings" pitchFamily="2" charset="2"/>
              <a:buChar char="Ø"/>
            </a:pPr>
            <a:r>
              <a:rPr lang="en-US" sz="2400" dirty="0" smtClean="0"/>
              <a:t>Read </a:t>
            </a:r>
            <a:r>
              <a:rPr lang="en-US" sz="2400" dirty="0"/>
              <a:t>each question (2 times or more) ask yourself “Am I looking for an answer that is true or false?”</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A True, False, or Don’t Know?</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Is </a:t>
            </a:r>
            <a:r>
              <a:rPr lang="en-US" sz="2400" dirty="0"/>
              <a:t>B True, False, or Don’t Know, etc.?</a:t>
            </a:r>
          </a:p>
          <a:p>
            <a:endParaRPr lang="en-US" sz="2400" dirty="0" smtClean="0"/>
          </a:p>
          <a:p>
            <a:r>
              <a:rPr lang="en-US" sz="2400" dirty="0" smtClean="0"/>
              <a:t>Through </a:t>
            </a:r>
            <a:r>
              <a:rPr lang="en-US" sz="2400" dirty="0"/>
              <a:t>the process of elimination, reducing the selection of answers, will </a:t>
            </a:r>
            <a:r>
              <a:rPr lang="en-US" sz="2400" b="1" i="1" dirty="0">
                <a:solidFill>
                  <a:schemeClr val="tx2"/>
                </a:solidFill>
              </a:rPr>
              <a:t>greatly increase </a:t>
            </a:r>
            <a:r>
              <a:rPr lang="en-US" sz="2400" dirty="0"/>
              <a:t>your chances of answering each question correctly</a:t>
            </a:r>
            <a:r>
              <a:rPr lang="en-US" sz="2400" dirty="0" smtClean="0"/>
              <a:t>.</a:t>
            </a:r>
            <a:endParaRPr lang="en-US" sz="2400" dirty="0"/>
          </a:p>
        </p:txBody>
      </p:sp>
      <p:sp>
        <p:nvSpPr>
          <p:cNvPr id="10" name="Oval 9"/>
          <p:cNvSpPr/>
          <p:nvPr/>
        </p:nvSpPr>
        <p:spPr>
          <a:xfrm>
            <a:off x="886968" y="4191000"/>
            <a:ext cx="457200" cy="457200"/>
          </a:xfrm>
          <a:prstGeom prst="ellipse">
            <a:avLst/>
          </a:prstGeom>
          <a:solidFill>
            <a:srgbClr val="FFFFFF"/>
          </a:solidFill>
          <a:ln>
            <a:noFill/>
          </a:ln>
          <a:effectLst>
            <a:glow rad="190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ave\AppData\Local\Microsoft\Windows\Temporary Internet Files\Content.IE5\S6XTYWE9\MP900442237[1].jpg"/>
          <p:cNvPicPr>
            <a:picLocks noChangeAspect="1" noChangeArrowheads="1"/>
          </p:cNvPicPr>
          <p:nvPr/>
        </p:nvPicPr>
        <p:blipFill rotWithShape="1">
          <a:blip r:embed="rId4" cstate="print">
            <a:clrChange>
              <a:clrFrom>
                <a:srgbClr val="FCF8F5"/>
              </a:clrFrom>
              <a:clrTo>
                <a:srgbClr val="FCF8F5">
                  <a:alpha val="0"/>
                </a:srgbClr>
              </a:clrTo>
            </a:clrChange>
            <a:extLst>
              <a:ext uri="{28A0092B-C50C-407E-A947-70E740481C1C}">
                <a14:useLocalDpi xmlns:a14="http://schemas.microsoft.com/office/drawing/2010/main" val="0"/>
              </a:ext>
            </a:extLst>
          </a:blip>
          <a:srcRect/>
          <a:stretch/>
        </p:blipFill>
        <p:spPr bwMode="auto">
          <a:xfrm>
            <a:off x="76200" y="4040786"/>
            <a:ext cx="1959490" cy="296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5000" decel="25000" autoRev="1" fill="hold" nodeType="withEffect">
                                  <p:stCondLst>
                                    <p:cond delay="0"/>
                                  </p:stCondLst>
                                  <p:childTnLst>
                                    <p:animScale>
                                      <p:cBhvr>
                                        <p:cTn id="6" dur="10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6" presetClass="emph" presetSubtype="0" repeatCount="indefinite" accel="50000" decel="50000" autoRev="1" fill="hold" grpId="0" nodeType="afterEffect">
                                  <p:stCondLst>
                                    <p:cond delay="0"/>
                                  </p:stCondLst>
                                  <p:childTnLst>
                                    <p:animScale>
                                      <p:cBhvr>
                                        <p:cTn id="3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0" grpId="1" animBg="1"/>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472319128"/>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5623869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231912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pPr fontAlgn="base">
              <a:spcBef>
                <a:spcPct val="0"/>
              </a:spcBef>
              <a:spcAft>
                <a:spcPct val="0"/>
              </a:spcAft>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Tree>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7" name="Rectangle 6"/>
          <p:cNvSpPr/>
          <p:nvPr/>
        </p:nvSpPr>
        <p:spPr>
          <a:xfrm>
            <a:off x="0" y="0"/>
            <a:ext cx="9144000" cy="2438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hasCustomPrompt="1"/>
          </p:nvPr>
        </p:nvSpPr>
        <p:spPr>
          <a:xfrm>
            <a:off x="457200" y="2514600"/>
            <a:ext cx="8229600" cy="3962400"/>
          </a:xfrm>
        </p:spPr>
        <p:txBody>
          <a:bodyPr>
            <a:normAutofit/>
          </a:bodyPr>
          <a:lstStyle>
            <a:lvl1pPr marL="640080" indent="-640080">
              <a:lnSpc>
                <a:spcPct val="100000"/>
              </a:lnSpc>
              <a:spcBef>
                <a:spcPts val="1200"/>
              </a:spcBef>
              <a:buClrTx/>
              <a:buSzPct val="100000"/>
              <a:buFont typeface="+mj-lt"/>
              <a:buAutoNum type="alphaUcPeriod"/>
              <a:defRPr sz="3600"/>
            </a:lvl1pPr>
            <a:lvl2pPr>
              <a:defRPr sz="3600"/>
            </a:lvl2pPr>
            <a:lvl3pPr>
              <a:defRPr sz="3600"/>
            </a:lvl3pPr>
            <a:lvl4pPr>
              <a:defRPr sz="3600"/>
            </a:lvl4pPr>
            <a:lvl5pPr>
              <a:defRPr sz="3600"/>
            </a:lvl5pPr>
          </a:lstStyle>
          <a:p>
            <a:pPr lvl="0"/>
            <a:r>
              <a:rPr lang="en-US" dirty="0" smtClean="0"/>
              <a:t>Answer</a:t>
            </a: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FFFFFF"/>
              </a:solidFill>
            </a:endParaRPr>
          </a:p>
        </p:txBody>
      </p:sp>
      <p:sp>
        <p:nvSpPr>
          <p:cNvPr id="10" name="Text Placeholder 9"/>
          <p:cNvSpPr>
            <a:spLocks noGrp="1"/>
          </p:cNvSpPr>
          <p:nvPr>
            <p:ph type="body" sz="quarter" idx="13" hasCustomPrompt="1"/>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dirty="0" smtClean="0"/>
              <a:t> </a:t>
            </a:r>
            <a:endParaRPr lang="en-US" dirty="0"/>
          </a:p>
        </p:txBody>
      </p:sp>
      <p:sp>
        <p:nvSpPr>
          <p:cNvPr id="11" name="TextBox 10"/>
          <p:cNvSpPr txBox="1"/>
          <p:nvPr/>
        </p:nvSpPr>
        <p:spPr>
          <a:xfrm>
            <a:off x="457200" y="7110186"/>
            <a:ext cx="1905000" cy="381000"/>
          </a:xfrm>
          <a:prstGeom prst="rect">
            <a:avLst/>
          </a:prstGeom>
          <a:noFill/>
        </p:spPr>
        <p:txBody>
          <a:bodyPr wrap="square" rtlCol="0">
            <a:spAutoFit/>
          </a:bodyPr>
          <a:lstStyle/>
          <a:p>
            <a:r>
              <a:rPr lang="en-US" dirty="0" smtClean="0"/>
              <a:t>Correct Answer:</a:t>
            </a:r>
            <a:endParaRPr lang="en-US" dirty="0"/>
          </a:p>
        </p:txBody>
      </p:sp>
      <p:sp>
        <p:nvSpPr>
          <p:cNvPr id="12" name="TextBox 11"/>
          <p:cNvSpPr txBox="1"/>
          <p:nvPr/>
        </p:nvSpPr>
        <p:spPr>
          <a:xfrm>
            <a:off x="7467600" y="-381000"/>
            <a:ext cx="1600200" cy="3108543"/>
          </a:xfrm>
          <a:prstGeom prst="rect">
            <a:avLst/>
          </a:prstGeom>
          <a:noFill/>
        </p:spPr>
        <p:txBody>
          <a:bodyPr wrap="square" rtlCol="0">
            <a:spAutoFit/>
          </a:bodyPr>
          <a:lstStyle/>
          <a:p>
            <a:r>
              <a:rPr lang="en-US" sz="19600" b="1" dirty="0" smtClean="0">
                <a:solidFill>
                  <a:schemeClr val="tx2"/>
                </a:solidFill>
              </a:rPr>
              <a:t>?</a:t>
            </a:r>
            <a:endParaRPr lang="en-US" sz="19600" b="1" dirty="0">
              <a:solidFill>
                <a:schemeClr val="tx2"/>
              </a:solidFill>
            </a:endParaRPr>
          </a:p>
        </p:txBody>
      </p:sp>
      <p:sp>
        <p:nvSpPr>
          <p:cNvPr id="2" name="Title 1"/>
          <p:cNvSpPr>
            <a:spLocks noGrp="1"/>
          </p:cNvSpPr>
          <p:nvPr>
            <p:ph type="title" hasCustomPrompt="1"/>
          </p:nvPr>
        </p:nvSpPr>
        <p:spPr>
          <a:xfrm>
            <a:off x="457200" y="76200"/>
            <a:ext cx="8229600" cy="2209800"/>
          </a:xfrm>
        </p:spPr>
        <p:txBody>
          <a:bodyPr anchor="t" anchorCtr="0">
            <a:normAutofit/>
          </a:bodyPr>
          <a:lstStyle>
            <a:lvl1pPr marL="640080" indent="-640080">
              <a:buSzPct val="100000"/>
              <a:buFont typeface="+mj-lt"/>
              <a:buAutoNum type="arabicPeriod"/>
              <a:defRPr lang="en-US" sz="3600" b="0" kern="1200" baseline="0" dirty="0">
                <a:solidFill>
                  <a:schemeClr val="bg1"/>
                </a:solidFill>
                <a:latin typeface="+mn-lt"/>
                <a:ea typeface="+mn-ea"/>
                <a:cs typeface="+mn-cs"/>
              </a:defRPr>
            </a:lvl1pPr>
          </a:lstStyle>
          <a:p>
            <a:r>
              <a:rPr lang="en-US" dirty="0" smtClean="0"/>
              <a:t>Question</a:t>
            </a:r>
            <a:endParaRPr lang="en-US" dirty="0"/>
          </a:p>
        </p:txBody>
      </p:sp>
      <p:sp>
        <p:nvSpPr>
          <p:cNvPr id="13" name="TextBox 12"/>
          <p:cNvSpPr txBox="1"/>
          <p:nvPr/>
        </p:nvSpPr>
        <p:spPr>
          <a:xfrm>
            <a:off x="4083269" y="7162800"/>
            <a:ext cx="1524000" cy="369332"/>
          </a:xfrm>
          <a:prstGeom prst="rect">
            <a:avLst/>
          </a:prstGeom>
          <a:noFill/>
        </p:spPr>
        <p:txBody>
          <a:bodyPr wrap="square" rtlCol="0">
            <a:spAutoFit/>
          </a:bodyPr>
          <a:lstStyle/>
          <a:p>
            <a:r>
              <a:rPr lang="en-US" dirty="0" smtClean="0"/>
              <a:t>Highlighting:</a:t>
            </a:r>
            <a:endParaRPr lang="en-US" dirty="0"/>
          </a:p>
        </p:txBody>
      </p:sp>
      <p:sp>
        <p:nvSpPr>
          <p:cNvPr id="8" name="Text Placeholder 7"/>
          <p:cNvSpPr>
            <a:spLocks noGrp="1"/>
          </p:cNvSpPr>
          <p:nvPr>
            <p:ph type="body" sz="quarter" idx="14" hasCustomPrompt="1"/>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dirty="0" smtClean="0"/>
              <a:t>Correct</a:t>
            </a:r>
            <a:endParaRPr lang="en-US" dirty="0"/>
          </a:p>
        </p:txBody>
      </p:sp>
      <p:sp>
        <p:nvSpPr>
          <p:cNvPr id="14" name="Text Placeholder 13"/>
          <p:cNvSpPr>
            <a:spLocks noGrp="1"/>
          </p:cNvSpPr>
          <p:nvPr>
            <p:ph type="body" sz="quarter" idx="15" hasCustomPrompt="1"/>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dirty="0" smtClean="0"/>
              <a:t>Incorrect</a:t>
            </a:r>
            <a:endParaRPr lang="en-US" dirty="0"/>
          </a:p>
        </p:txBody>
      </p:sp>
    </p:spTree>
    <p:extLst>
      <p:ext uri="{BB962C8B-B14F-4D97-AF65-F5344CB8AC3E}">
        <p14:creationId xmlns:p14="http://schemas.microsoft.com/office/powerpoint/2010/main" val="2586153259"/>
      </p:ext>
    </p:extLst>
  </p:cSld>
  <p:clrMapOvr>
    <a:masterClrMapping/>
  </p:clrMapOvr>
  <p:transition spd="slow">
    <p:push dir="u"/>
  </p:transition>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assroom Discuss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pPr>
            <a:endParaRPr lang="en-US">
              <a:solidFill>
                <a:srgbClr val="FFFFFF"/>
              </a:solidFill>
            </a:endParaRPr>
          </a:p>
        </p:txBody>
      </p:sp>
      <p:pic>
        <p:nvPicPr>
          <p:cNvPr id="4" name="Picture 2" descr="C:\Users\Dave\AppData\Local\Microsoft\Windows\Temporary Internet Files\Content.IE5\FHMILOEV\MP900439536[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1"/>
          <a:stretch/>
        </p:blipFill>
        <p:spPr bwMode="auto">
          <a:xfrm>
            <a:off x="0" y="0"/>
            <a:ext cx="9138745" cy="1623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57200" y="457200"/>
            <a:ext cx="8229600" cy="954107"/>
          </a:xfrm>
          <a:prstGeom prst="rect">
            <a:avLst/>
          </a:prstGeom>
          <a:noFill/>
        </p:spPr>
        <p:txBody>
          <a:bodyPr wrap="square" rtlCol="0">
            <a:spAutoFit/>
          </a:bodyPr>
          <a:lstStyle/>
          <a:p>
            <a:pPr algn="ctr"/>
            <a:r>
              <a:rPr lang="en-US" sz="5600" b="1" cap="small" spc="0" dirty="0" smtClean="0">
                <a:ln w="18415" cmpd="sng">
                  <a:solidFill>
                    <a:srgbClr val="000000"/>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Classroom Discussion</a:t>
            </a:r>
            <a:endParaRPr lang="en-US" sz="5600" b="1" dirty="0"/>
          </a:p>
        </p:txBody>
      </p:sp>
    </p:spTree>
    <p:extLst>
      <p:ext uri="{BB962C8B-B14F-4D97-AF65-F5344CB8AC3E}">
        <p14:creationId xmlns:p14="http://schemas.microsoft.com/office/powerpoint/2010/main" val="2474301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Unnumbere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2032" y="-42112"/>
            <a:ext cx="9156032" cy="7052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197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2" name="Group 13"/>
          <p:cNvGrpSpPr>
            <a:grpSpLocks/>
          </p:cNvGrpSpPr>
          <p:nvPr/>
        </p:nvGrpSpPr>
        <p:grpSpPr bwMode="auto">
          <a:xfrm>
            <a:off x="-3175" y="152400"/>
            <a:ext cx="9147175" cy="6711950"/>
            <a:chOff x="-3765" y="4832896"/>
            <a:chExt cx="9147765" cy="2032192"/>
          </a:xfrm>
        </p:grpSpPr>
        <p:sp>
          <p:nvSpPr>
            <p:cNvPr id="6" name="Freeform 5"/>
            <p:cNvSpPr>
              <a:spLocks/>
            </p:cNvSpPr>
            <p:nvPr/>
          </p:nvSpPr>
          <p:spPr bwMode="auto">
            <a:xfrm>
              <a:off x="1687032" y="4832896"/>
              <a:ext cx="7456968" cy="51862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706"/>
              <a:ext cx="9108074" cy="83825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3"/>
          <p:cNvPicPr>
            <a:picLocks noChangeAspect="1" noChangeArrowheads="1"/>
          </p:cNvPicPr>
          <p:nvPr/>
        </p:nvPicPr>
        <p:blipFill>
          <a:blip r:embed="rId3" cstate="print">
            <a:duotone>
              <a:prstClr val="black"/>
              <a:schemeClr val="tx2">
                <a:tint val="45000"/>
                <a:satMod val="400000"/>
              </a:schemeClr>
            </a:duotone>
            <a:lum bright="10000"/>
          </a:blip>
          <a:srcRect/>
          <a:stretch>
            <a:fillRect/>
          </a:stretch>
        </p:blipFill>
        <p:spPr bwMode="auto">
          <a:xfrm>
            <a:off x="7010400" y="1373188"/>
            <a:ext cx="1905000" cy="1217612"/>
          </a:xfrm>
          <a:prstGeom prst="rect">
            <a:avLst/>
          </a:prstGeom>
          <a:noFill/>
          <a:ln w="9525">
            <a:noFill/>
            <a:miter lim="800000"/>
            <a:headEnd/>
            <a:tailEnd/>
          </a:ln>
        </p:spPr>
      </p:pic>
      <p:sp>
        <p:nvSpPr>
          <p:cNvPr id="21" name="Subtitle 16"/>
          <p:cNvSpPr>
            <a:spLocks noGrp="1"/>
          </p:cNvSpPr>
          <p:nvPr>
            <p:ph type="subTitle" idx="1"/>
          </p:nvPr>
        </p:nvSpPr>
        <p:spPr>
          <a:xfrm>
            <a:off x="685800" y="3611607"/>
            <a:ext cx="7772400" cy="1199704"/>
          </a:xfrm>
        </p:spPr>
        <p:txBody>
          <a:bodyPr lIns="45720" rIns="45720">
            <a:normAutofit/>
          </a:bodyPr>
          <a:lstStyle>
            <a:lvl1pPr marL="0" marR="64008" indent="0" algn="l">
              <a:buNone/>
              <a:defRPr sz="3200" b="1" cap="none" spc="5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3" name="Title 8"/>
          <p:cNvSpPr>
            <a:spLocks noGrp="1"/>
          </p:cNvSpPr>
          <p:nvPr>
            <p:ph type="ctrTitle"/>
          </p:nvPr>
        </p:nvSpPr>
        <p:spPr>
          <a:xfrm>
            <a:off x="685800" y="1752601"/>
            <a:ext cx="7772400" cy="1829761"/>
          </a:xfrm>
        </p:spPr>
        <p:txBody>
          <a:bodyPr anchor="b"/>
          <a:lstStyle>
            <a:lvl1pPr algn="l">
              <a:defRPr sz="5000" b="1">
                <a:solidFill>
                  <a:schemeClr val="bg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1"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971F0B67-8157-4CA1-BECB-3A38C0A5942E}" type="slidenum">
              <a:rPr lang="en-US" smtClean="0"/>
              <a:pPr>
                <a:defRPr/>
              </a:pPr>
              <a:t>‹#›</a:t>
            </a:fld>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ight Triangle 1"/>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3" name="Group 15"/>
          <p:cNvGrpSpPr>
            <a:grpSpLocks/>
          </p:cNvGrpSpPr>
          <p:nvPr/>
        </p:nvGrpSpPr>
        <p:grpSpPr bwMode="auto">
          <a:xfrm>
            <a:off x="-3175" y="4953000"/>
            <a:ext cx="9147175" cy="1911350"/>
            <a:chOff x="-3765" y="4832896"/>
            <a:chExt cx="9147765" cy="2032192"/>
          </a:xfrm>
        </p:grpSpPr>
        <p:sp>
          <p:nvSpPr>
            <p:cNvPr id="4" name="Freeform 3"/>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72909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8" name="Picture 3"/>
          <p:cNvPicPr>
            <a:picLocks noChangeAspect="1" noChangeArrowheads="1"/>
          </p:cNvPicPr>
          <p:nvPr/>
        </p:nvPicPr>
        <p:blipFill>
          <a:blip r:embed="rId3" cstate="print">
            <a:duotone>
              <a:prstClr val="black"/>
              <a:schemeClr val="tx2">
                <a:tint val="45000"/>
                <a:satMod val="400000"/>
              </a:schemeClr>
            </a:duotone>
            <a:lum bright="56000" contrast="-40000"/>
          </a:blip>
          <a:srcRect/>
          <a:stretch>
            <a:fillRect/>
          </a:stretch>
        </p:blipFill>
        <p:spPr bwMode="auto">
          <a:xfrm>
            <a:off x="823396" y="1295400"/>
            <a:ext cx="4053404" cy="2590800"/>
          </a:xfrm>
          <a:prstGeom prst="rect">
            <a:avLst/>
          </a:prstGeom>
          <a:noFill/>
          <a:ln w="9525">
            <a:noFill/>
            <a:miter lim="800000"/>
            <a:headEnd/>
            <a:tailEnd/>
          </a:ln>
        </p:spPr>
      </p:pic>
      <p:sp>
        <p:nvSpPr>
          <p:cNvPr id="9" name="Slide Number Placeholder 17"/>
          <p:cNvSpPr>
            <a:spLocks noGrp="1"/>
          </p:cNvSpPr>
          <p:nvPr>
            <p:ph type="sldNum" sz="quarter" idx="10"/>
          </p:nvPr>
        </p:nvSpPr>
        <p:spPr>
          <a:xfrm>
            <a:off x="8778875" y="6492875"/>
            <a:ext cx="365125" cy="365125"/>
          </a:xfrm>
        </p:spPr>
        <p:txBody>
          <a:bodyPr/>
          <a:lstStyle>
            <a:lvl1pPr algn="r" eaLnBrk="1" latinLnBrk="0" hangingPunct="1">
              <a:defRPr kumimoji="0" sz="1000" b="0">
                <a:solidFill>
                  <a:schemeClr val="bg1"/>
                </a:solidFill>
              </a:defRPr>
            </a:lvl1pPr>
            <a:extLst/>
          </a:lstStyle>
          <a:p>
            <a:pPr>
              <a:defRPr/>
            </a:pPr>
            <a:fld id="{5ABD268E-56C3-4FEB-9014-CEA91067523B}" type="slidenum">
              <a:rPr lang="en-US" smtClean="0"/>
              <a:pPr>
                <a:defRPr/>
              </a:pPr>
              <a:t>‹#›</a:t>
            </a:fld>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EDEA0E89-7C13-46EB-8829-47187D66B0B3}" type="datetimeFigureOut">
              <a:rPr lang="en-US" smtClean="0"/>
              <a:pPr>
                <a:defRPr/>
              </a:pPr>
              <a:t>5/22/2015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7C88FEA3-E631-402B-8E13-6CAE7BC5BBAC}" type="slidenum">
              <a:rPr lang="en-US" smtClean="0"/>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1DEF2CDA-D89D-4E5E-885D-C9568D174198}" type="datetimeFigureOut">
              <a:rPr lang="en-US" smtClean="0"/>
              <a:pPr>
                <a:defRPr/>
              </a:pPr>
              <a:t>5/22/2015</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lvl1pPr>
              <a:defRPr>
                <a:solidFill>
                  <a:srgbClr val="000000"/>
                </a:solidFill>
              </a:defRPr>
            </a:lvl1pPr>
            <a:extLst/>
          </a:lstStyle>
          <a:p>
            <a:r>
              <a:rPr lang="en-US" smtClean="0"/>
              <a:t>Click to edit Master title style</a:t>
            </a:r>
            <a:endParaRPr lang="en-US" dirty="0"/>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3E276FC7-0741-461F-9D4E-8085307BD9C0}" type="datetimeFigureOut">
              <a:rPr lang="en-US" smtClean="0"/>
              <a:pPr>
                <a:defRPr/>
              </a:pPr>
              <a:t>5/22/2015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CE172D2-22B5-4E99-8A8C-1DE6F730AAD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F2B44136-8C1F-4F19-A70B-A22BB7122471}" type="datetimeFigureOut">
              <a:rPr lang="en-US" smtClean="0"/>
              <a:pPr>
                <a:defRPr/>
              </a:pPr>
              <a:t>5/22/2015</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B5099B-35F6-42B3-B753-F6DB45A1C22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t="11250" b="35001"/>
          <a:stretch>
            <a:fillRect/>
          </a:stretch>
        </p:blipFill>
        <p:spPr bwMode="auto">
          <a:xfrm>
            <a:off x="0" y="3200400"/>
            <a:ext cx="9144000" cy="3276600"/>
          </a:xfrm>
          <a:prstGeom prst="rect">
            <a:avLst/>
          </a:prstGeom>
          <a:noFill/>
          <a:ln w="9525">
            <a:noFill/>
            <a:miter lim="800000"/>
            <a:headEnd/>
            <a:tailEnd/>
          </a:ln>
        </p:spPr>
      </p:pic>
      <p:cxnSp>
        <p:nvCxnSpPr>
          <p:cNvPr id="4" name="Straight Connector 3"/>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extLst/>
          </a:lstStyle>
          <a:p>
            <a:pPr>
              <a:defRPr/>
            </a:pPr>
            <a:fld id="{9F6EEF02-FC76-476A-BAD3-D0BF9DD22CD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4275E699-9200-47C6-A3E9-996E85007305}" type="datetimeFigureOut">
              <a:rPr lang="en-US" smtClean="0"/>
              <a:pPr>
                <a:defRPr/>
              </a:pPr>
              <a:t>5/22/2015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E7AE3B1-8632-4804-99EC-F756DE64EB7D}" type="slidenum">
              <a:rPr lang="en-US" smtClean="0"/>
              <a:pPr>
                <a:defRPr/>
              </a:pPr>
              <a:t>‹#›</a:t>
            </a:fld>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8BC79D12-4BB8-4100-BE11-CAF11486FBED}" type="datetimeFigureOut">
              <a:rPr lang="en-US" smtClean="0"/>
              <a:pPr>
                <a:defRPr/>
              </a:pPr>
              <a:t>5/22/2015</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58ABED9-EFE5-440E-B1EB-4615FB890D7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pPr>
              <a:defRPr/>
            </a:pPr>
            <a:fld id="{34AF8288-9708-4507-862D-2E409E9FE8DC}" type="datetimeFigureOut">
              <a:rPr lang="en-US" smtClean="0"/>
              <a:pPr>
                <a:defRPr/>
              </a:pPr>
              <a:t>5/22/2015</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cs typeface="+mn-cs"/>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6627F91-6D03-4572-94DD-63E692A4657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7B83E608-95EA-492B-B99A-91E93C075765}" type="datetimeFigureOut">
              <a:rPr lang="en-US" smtClean="0"/>
              <a:pPr>
                <a:defRPr/>
              </a:pPr>
              <a:t>5/22/2015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4C045630-43F1-4154-9645-2344E6984702}" type="slidenum">
              <a:rPr lang="en-US" smtClean="0"/>
              <a:pPr>
                <a:defRPr/>
              </a:pPr>
              <a:t>‹#›</a:t>
            </a:fld>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cs typeface="+mn-cs"/>
              </a:defRPr>
            </a:lvl1pPr>
            <a:extLst/>
          </a:lstStyle>
          <a:p>
            <a:pPr>
              <a:defRPr/>
            </a:pPr>
            <a:fld id="{07703BE1-CE63-4032-8500-20C883124356}" type="datetimeFigureOut">
              <a:rPr lang="en-US" smtClean="0"/>
              <a:pPr>
                <a:defRPr/>
              </a:pPr>
              <a:t>5/22/2015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extLst/>
          </a:lstStyle>
          <a:p>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5B595A5-B0A1-40EF-8D8B-4B400D353204}" type="slidenum">
              <a:rPr lang="en-US" smtClean="0"/>
              <a:pPr>
                <a:defRPr/>
              </a:pPr>
              <a:t>‹#›</a:t>
            </a:fld>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estion">
    <p:spTree>
      <p:nvGrpSpPr>
        <p:cNvPr id="1" name=""/>
        <p:cNvGrpSpPr/>
        <p:nvPr/>
      </p:nvGrpSpPr>
      <p:grpSpPr>
        <a:xfrm>
          <a:off x="0" y="0"/>
          <a:ext cx="0" cy="0"/>
          <a:chOff x="0" y="0"/>
          <a:chExt cx="0" cy="0"/>
        </a:xfrm>
      </p:grpSpPr>
      <p:sp>
        <p:nvSpPr>
          <p:cNvPr id="7" name="TextBox 6"/>
          <p:cNvSpPr txBox="1"/>
          <p:nvPr/>
        </p:nvSpPr>
        <p:spPr>
          <a:xfrm>
            <a:off x="381000" y="152400"/>
            <a:ext cx="8305800" cy="769441"/>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defRPr/>
            </a:pPr>
            <a:r>
              <a:rPr lang="en-US" sz="4400" b="1" i="1" spc="150" dirty="0">
                <a:ln w="11430">
                  <a:solidFill>
                    <a:srgbClr val="FFFFFF"/>
                  </a:solidFill>
                </a:ln>
                <a:solidFill>
                  <a:srgbClr val="A50021"/>
                </a:solidFill>
                <a:effectLst>
                  <a:outerShdw dist="50800" dir="2700000" sx="99000" sy="99000" algn="tl" rotWithShape="0">
                    <a:prstClr val="black"/>
                  </a:outerShdw>
                </a:effectLst>
                <a:latin typeface="Calibri" pitchFamily="34" charset="0"/>
                <a:cs typeface="Calibri" pitchFamily="34" charset="0"/>
              </a:rPr>
              <a:t>Mastery Questions</a:t>
            </a:r>
          </a:p>
        </p:txBody>
      </p:sp>
      <p:pic>
        <p:nvPicPr>
          <p:cNvPr id="9" name="Picture 2"/>
          <p:cNvPicPr>
            <a:picLocks noChangeAspect="1" noChangeArrowheads="1"/>
          </p:cNvPicPr>
          <p:nvPr/>
        </p:nvPicPr>
        <p:blipFill>
          <a:blip r:embed="rId2" cstate="print"/>
          <a:srcRect t="39999" b="23750"/>
          <a:stretch>
            <a:fillRect/>
          </a:stretch>
        </p:blipFill>
        <p:spPr bwMode="auto">
          <a:xfrm>
            <a:off x="0" y="4267200"/>
            <a:ext cx="9144000" cy="2209800"/>
          </a:xfrm>
          <a:prstGeom prst="rect">
            <a:avLst/>
          </a:prstGeom>
          <a:noFill/>
          <a:ln w="9525">
            <a:noFill/>
            <a:miter lim="800000"/>
            <a:headEnd/>
            <a:tailEnd/>
          </a:ln>
        </p:spPr>
      </p:pic>
      <p:cxnSp>
        <p:nvCxnSpPr>
          <p:cNvPr id="11" name="Straight Connector 10"/>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3124200"/>
            <a:ext cx="8229600" cy="3505200"/>
          </a:xfrm>
        </p:spPr>
        <p:txBody>
          <a:bodyPr>
            <a:normAutofit/>
          </a:bodyPr>
          <a:lstStyle>
            <a:lvl1pPr marL="640080" indent="-640080">
              <a:lnSpc>
                <a:spcPct val="100000"/>
              </a:lnSpc>
              <a:spcBef>
                <a:spcPts val="1200"/>
              </a:spcBef>
              <a:buClrTx/>
              <a:buSzPct val="100000"/>
              <a:buFont typeface="+mj-lt"/>
              <a:buAutoNum type="alphaLcParenR"/>
              <a:defRPr sz="2800"/>
            </a:lvl1pPr>
            <a:lvl2pPr>
              <a:defRPr sz="3600"/>
            </a:lvl2pPr>
            <a:lvl3pPr>
              <a:defRPr sz="3600"/>
            </a:lvl3pPr>
            <a:lvl4pPr>
              <a:defRPr sz="3600"/>
            </a:lvl4pPr>
            <a:lvl5pPr>
              <a:defRPr sz="3600"/>
            </a:lvl5pPr>
          </a:lstStyle>
          <a:p>
            <a:pPr lvl="0"/>
            <a:r>
              <a:rPr lang="en-US" smtClean="0"/>
              <a:t>Click to edit Master text styles</a:t>
            </a:r>
          </a:p>
        </p:txBody>
      </p:sp>
      <p:sp>
        <p:nvSpPr>
          <p:cNvPr id="10" name="Text Placeholder 9"/>
          <p:cNvSpPr>
            <a:spLocks noGrp="1"/>
          </p:cNvSpPr>
          <p:nvPr>
            <p:ph type="body" sz="quarter" idx="13"/>
          </p:nvPr>
        </p:nvSpPr>
        <p:spPr>
          <a:xfrm>
            <a:off x="2438400" y="7086600"/>
            <a:ext cx="533400" cy="457200"/>
          </a:xfrm>
          <a:solidFill>
            <a:schemeClr val="bg1"/>
          </a:solidFill>
          <a:ln w="12700">
            <a:solidFill>
              <a:schemeClr val="tx1"/>
            </a:solidFill>
            <a:prstDash val="dash"/>
          </a:ln>
        </p:spPr>
        <p:txBody>
          <a:bodyPr/>
          <a:lstStyle>
            <a:lvl1pPr marL="0" indent="0" algn="ctr">
              <a:buNone/>
              <a:defRPr baseline="0"/>
            </a:lvl1pPr>
          </a:lstStyle>
          <a:p>
            <a:pPr lvl="0"/>
            <a:r>
              <a:rPr lang="en-US" smtClean="0"/>
              <a:t>Click to edit Master text styles</a:t>
            </a:r>
          </a:p>
        </p:txBody>
      </p:sp>
      <p:sp>
        <p:nvSpPr>
          <p:cNvPr id="2" name="Title 1"/>
          <p:cNvSpPr>
            <a:spLocks noGrp="1"/>
          </p:cNvSpPr>
          <p:nvPr>
            <p:ph type="title"/>
          </p:nvPr>
        </p:nvSpPr>
        <p:spPr>
          <a:xfrm>
            <a:off x="457200" y="990600"/>
            <a:ext cx="8229600" cy="2057400"/>
          </a:xfrm>
          <a:noFill/>
          <a:ln w="19050">
            <a:noFill/>
          </a:ln>
        </p:spPr>
        <p:txBody>
          <a:bodyPr anchor="t" anchorCtr="0"/>
          <a:lstStyle>
            <a:lvl1pPr marL="640080" indent="-640080">
              <a:buSzPct val="100000"/>
              <a:buFont typeface="+mj-lt"/>
              <a:buNone/>
              <a:defRPr lang="en-US" sz="3200" b="0" kern="1200" baseline="0" dirty="0">
                <a:solidFill>
                  <a:srgbClr val="000000"/>
                </a:solidFill>
                <a:latin typeface="+mn-lt"/>
                <a:ea typeface="+mn-ea"/>
                <a:cs typeface="+mn-cs"/>
              </a:defRPr>
            </a:lvl1pPr>
          </a:lstStyle>
          <a:p>
            <a:r>
              <a:rPr lang="en-US" smtClean="0"/>
              <a:t>Click to edit Master title style</a:t>
            </a:r>
            <a:endParaRPr lang="en-US" dirty="0"/>
          </a:p>
        </p:txBody>
      </p:sp>
      <p:sp>
        <p:nvSpPr>
          <p:cNvPr id="8" name="Text Placeholder 7"/>
          <p:cNvSpPr>
            <a:spLocks noGrp="1"/>
          </p:cNvSpPr>
          <p:nvPr>
            <p:ph type="body" sz="quarter" idx="14"/>
          </p:nvPr>
        </p:nvSpPr>
        <p:spPr>
          <a:xfrm>
            <a:off x="5575738" y="7162800"/>
            <a:ext cx="1707931" cy="446935"/>
          </a:xfrm>
          <a:solidFill>
            <a:schemeClr val="bg2"/>
          </a:solidFill>
          <a:ln>
            <a:solidFill>
              <a:schemeClr val="tx1"/>
            </a:solidFill>
            <a:prstDash val="dash"/>
          </a:ln>
        </p:spPr>
        <p:txBody>
          <a:bodyPr>
            <a:noAutofit/>
          </a:bodyPr>
          <a:lstStyle>
            <a:lvl1pPr>
              <a:defRPr sz="2400" u="sng">
                <a:solidFill>
                  <a:schemeClr val="accent1"/>
                </a:solidFill>
              </a:defRPr>
            </a:lvl1pPr>
          </a:lstStyle>
          <a:p>
            <a:pPr lvl="0"/>
            <a:r>
              <a:rPr lang="en-US" smtClean="0"/>
              <a:t>Click to edit Master text styles</a:t>
            </a:r>
          </a:p>
        </p:txBody>
      </p:sp>
      <p:sp>
        <p:nvSpPr>
          <p:cNvPr id="14" name="Text Placeholder 13"/>
          <p:cNvSpPr>
            <a:spLocks noGrp="1"/>
          </p:cNvSpPr>
          <p:nvPr>
            <p:ph type="body" sz="quarter" idx="15"/>
          </p:nvPr>
        </p:nvSpPr>
        <p:spPr>
          <a:xfrm>
            <a:off x="7436069" y="7165428"/>
            <a:ext cx="1707931" cy="464622"/>
          </a:xfrm>
          <a:solidFill>
            <a:schemeClr val="bg2"/>
          </a:solidFill>
          <a:ln>
            <a:solidFill>
              <a:schemeClr val="tx1"/>
            </a:solidFill>
            <a:prstDash val="dash"/>
          </a:ln>
        </p:spPr>
        <p:txBody>
          <a:bodyPr>
            <a:normAutofit/>
          </a:bodyPr>
          <a:lstStyle>
            <a:lvl1pPr>
              <a:defRPr sz="2400">
                <a:solidFill>
                  <a:srgbClr val="C0C0C0"/>
                </a:solidFill>
              </a:defRPr>
            </a:lvl1pPr>
          </a:lstStyle>
          <a:p>
            <a:pPr lvl="0"/>
            <a:r>
              <a:rPr lang="en-US" smtClean="0"/>
              <a:t>Click to edit Master text styles</a:t>
            </a:r>
          </a:p>
        </p:txBody>
      </p:sp>
      <p:sp>
        <p:nvSpPr>
          <p:cNvPr id="12" name="Footer Placeholder 4"/>
          <p:cNvSpPr>
            <a:spLocks noGrp="1"/>
          </p:cNvSpPr>
          <p:nvPr>
            <p:ph type="ftr" sz="quarter" idx="16"/>
          </p:nvPr>
        </p:nvSpPr>
        <p:spPr>
          <a:xfrm>
            <a:off x="4379913" y="6408738"/>
            <a:ext cx="2351087"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533400"/>
            <a:ext cx="4038600" cy="5858256"/>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62386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Section Header">
    <p:bg>
      <p:bgRef idx="1003">
        <a:schemeClr val="bg1"/>
      </p:bgRef>
    </p:bg>
    <p:spTree>
      <p:nvGrpSpPr>
        <p:cNvPr id="1" name=""/>
        <p:cNvGrpSpPr/>
        <p:nvPr/>
      </p:nvGrpSpPr>
      <p:grpSpPr>
        <a:xfrm>
          <a:off x="0" y="0"/>
          <a:ext cx="0" cy="0"/>
          <a:chOff x="0" y="0"/>
          <a:chExt cx="0" cy="0"/>
        </a:xfrm>
      </p:grpSpPr>
      <p:sp>
        <p:nvSpPr>
          <p:cNvPr id="4" name="Chevron 3"/>
          <p:cNvSpPr/>
          <p:nvPr/>
        </p:nvSpPr>
        <p:spPr>
          <a:xfrm>
            <a:off x="2609849" y="3005138"/>
            <a:ext cx="249501"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2422525" y="3005138"/>
            <a:ext cx="25167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3" name="Text Placeholder 2"/>
          <p:cNvSpPr>
            <a:spLocks noGrp="1"/>
          </p:cNvSpPr>
          <p:nvPr>
            <p:ph type="body" idx="1"/>
          </p:nvPr>
        </p:nvSpPr>
        <p:spPr>
          <a:xfrm>
            <a:off x="2971800" y="2819400"/>
            <a:ext cx="6248400" cy="1454888"/>
          </a:xfrm>
        </p:spPr>
        <p:txBody>
          <a:bodyPr/>
          <a:lstStyle>
            <a:lvl1pPr marL="0" indent="0" algn="l">
              <a:buNone/>
              <a:defRPr sz="4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Slide Number Placeholder 5"/>
          <p:cNvSpPr>
            <a:spLocks noGrp="1"/>
          </p:cNvSpPr>
          <p:nvPr>
            <p:ph type="sldNum" sz="quarter" idx="12"/>
          </p:nvPr>
        </p:nvSpPr>
        <p:spPr/>
        <p:txBody>
          <a:bodyPr/>
          <a:lstStyle>
            <a:lvl1pPr>
              <a:defRPr/>
            </a:lvl1pPr>
            <a:extLst/>
          </a:lstStyle>
          <a:p>
            <a:pPr>
              <a:defRPr/>
            </a:pPr>
            <a:fld id="{590D1775-FB68-4023-8071-E725EF1DFC6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1066800"/>
          </a:xfrm>
        </p:spPr>
        <p:txBody>
          <a:bodyPr>
            <a:normAutofit/>
          </a:bodyPr>
          <a:lstStyle>
            <a:lvl1pPr>
              <a:defRPr sz="2800"/>
            </a:lvl1pPr>
          </a:lstStyle>
          <a:p>
            <a:pPr lvl="0"/>
            <a:r>
              <a:rPr lang="en-US" smtClean="0"/>
              <a:t>Click to edit Master text styles</a:t>
            </a:r>
          </a:p>
        </p:txBody>
      </p:sp>
      <p:sp>
        <p:nvSpPr>
          <p:cNvPr id="4" name="Date Placeholder 3"/>
          <p:cNvSpPr>
            <a:spLocks noGrp="1"/>
          </p:cNvSpPr>
          <p:nvPr>
            <p:ph type="dt" sz="half" idx="10"/>
          </p:nvPr>
        </p:nvSpPr>
        <p:spPr>
          <a:xfrm>
            <a:off x="2209800" y="6503102"/>
            <a:ext cx="1447800" cy="354898"/>
          </a:xfrm>
          <a:prstGeom prst="rect">
            <a:avLst/>
          </a:prstGeom>
        </p:spPr>
        <p:txBody>
          <a:bodyPr/>
          <a:lstStyle/>
          <a:p>
            <a:fld id="{25B9A67F-A271-4844-9330-141DC74E4DBF}" type="datetimeFigureOut">
              <a:rPr lang="en-US" smtClean="0"/>
              <a:pPr/>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Content Placeholder 2"/>
          <p:cNvSpPr>
            <a:spLocks noGrp="1"/>
          </p:cNvSpPr>
          <p:nvPr>
            <p:ph sz="half" idx="12"/>
          </p:nvPr>
        </p:nvSpPr>
        <p:spPr>
          <a:xfrm>
            <a:off x="457200" y="1673352"/>
            <a:ext cx="4038600" cy="47183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8979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8.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8.png"/><Relationship Id="rId2" Type="http://schemas.openxmlformats.org/officeDocument/2006/relationships/slideLayout" Target="../slideLayouts/slideLayout48.xml"/><Relationship Id="rId16" Type="http://schemas.openxmlformats.org/officeDocument/2006/relationships/image" Target="../media/image7.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endParaRPr lang="en-US"/>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fade/>
  </p:transition>
  <p:timing>
    <p:tnLst>
      <p:par>
        <p:cTn id="1" dur="indefinite" restart="never" nodeType="tmRoot"/>
      </p:par>
    </p:tnLst>
  </p:timing>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0" cstate="print"/>
          <a:srcRect/>
          <a:stretch>
            <a:fillRect/>
          </a:stretch>
        </p:blipFill>
        <p:spPr bwMode="auto">
          <a:xfrm>
            <a:off x="0" y="6553200"/>
            <a:ext cx="9144000" cy="304800"/>
          </a:xfrm>
          <a:prstGeom prst="rect">
            <a:avLst/>
          </a:prstGeom>
          <a:noFill/>
          <a:ln w="9525">
            <a:noFill/>
            <a:miter lim="800000"/>
            <a:headEnd/>
            <a:tailEnd/>
          </a:ln>
        </p:spPr>
      </p:pic>
      <p:pic>
        <p:nvPicPr>
          <p:cNvPr id="1027" name="Picture 3"/>
          <p:cNvPicPr>
            <a:picLocks noChangeAspect="1" noChangeArrowheads="1"/>
          </p:cNvPicPr>
          <p:nvPr/>
        </p:nvPicPr>
        <p:blipFill>
          <a:blip r:embed="rId21"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1E2EF6D1-2A2F-4349-8FF3-68B36AC036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8" r:id="rId17"/>
    <p:sldLayoutId id="2147483709" r:id="rId18"/>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6705600"/>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3875" y="6502725"/>
            <a:ext cx="9144000" cy="431475"/>
          </a:xfrm>
          <a:prstGeom prst="rect">
            <a:avLst/>
          </a:prstGeom>
          <a:gradFill flip="none" rotWithShape="1">
            <a:gsLst>
              <a:gs pos="0">
                <a:schemeClr val="bg1"/>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876800" y="6553200"/>
            <a:ext cx="3810000" cy="340046"/>
          </a:xfrm>
          <a:prstGeom prst="rect">
            <a:avLst/>
          </a:prstGeom>
        </p:spPr>
        <p:txBody>
          <a:bodyPr vert="horz" lIns="91440" tIns="45720" rIns="91440" bIns="45720" rtlCol="0" anchor="ctr"/>
          <a:lstStyle>
            <a:lvl1pPr algn="r">
              <a:defRPr sz="1600">
                <a:solidFill>
                  <a:srgbClr val="FFFFFF"/>
                </a:solidFill>
              </a:defRPr>
            </a:lvl1pPr>
          </a:lstStyle>
          <a:p>
            <a:pPr fontAlgn="base">
              <a:spcBef>
                <a:spcPct val="0"/>
              </a:spcBef>
              <a:spcAft>
                <a:spcPct val="0"/>
              </a:spcAft>
            </a:pPr>
            <a:endParaRPr lang="en-US">
              <a:solidFill>
                <a:srgbClr val="FFFFFF"/>
              </a:solidFill>
            </a:endParaRPr>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r="883"/>
          <a:stretch/>
        </p:blipFill>
        <p:spPr>
          <a:xfrm>
            <a:off x="3875" y="6502725"/>
            <a:ext cx="2039238" cy="431475"/>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tx1"/>
        </a:buClr>
        <a:buSzPct val="85000"/>
        <a:buFontTx/>
        <a:buNone/>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2pPr>
      <a:lvl3pPr marL="731520" indent="-182880" algn="l" defTabSz="914400" rtl="0" eaLnBrk="1" latinLnBrk="0" hangingPunct="1">
        <a:spcBef>
          <a:spcPct val="20000"/>
        </a:spcBef>
        <a:buClr>
          <a:schemeClr val="tx1"/>
        </a:buClr>
        <a:buSzPct val="100000"/>
        <a:buFont typeface="Wingdings" pitchFamily="2" charset="2"/>
        <a:buChar char="§"/>
        <a:defRPr sz="2800" kern="1200">
          <a:solidFill>
            <a:schemeClr val="tx1"/>
          </a:solidFill>
          <a:latin typeface="+mn-lt"/>
          <a:ea typeface="+mn-ea"/>
          <a:cs typeface="+mn-cs"/>
        </a:defRPr>
      </a:lvl3pPr>
      <a:lvl4pPr marL="1005840" indent="-182880" algn="l" defTabSz="914400" rtl="0" eaLnBrk="1" latinLnBrk="0" hangingPunct="1">
        <a:spcBef>
          <a:spcPct val="20000"/>
        </a:spcBef>
        <a:buClr>
          <a:schemeClr val="tx1"/>
        </a:buClr>
        <a:buFont typeface="Wingdings" pitchFamily="2" charset="2"/>
        <a:buChar char="§"/>
        <a:defRPr sz="2800" kern="1200">
          <a:solidFill>
            <a:schemeClr val="tx1"/>
          </a:solidFill>
          <a:latin typeface="+mn-lt"/>
          <a:ea typeface="+mn-ea"/>
          <a:cs typeface="+mn-cs"/>
        </a:defRPr>
      </a:lvl4pPr>
      <a:lvl5pPr marL="1188720" indent="-137160" algn="l" defTabSz="914400" rtl="0" eaLnBrk="1" latinLnBrk="0" hangingPunct="1">
        <a:spcBef>
          <a:spcPct val="20000"/>
        </a:spcBef>
        <a:buClr>
          <a:schemeClr val="tx1"/>
        </a:buClr>
        <a:buSzPct val="100000"/>
        <a:buFont typeface="Wingdings" pitchFamily="2" charset="2"/>
        <a:buChar char="§"/>
        <a:defRPr sz="2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cstate="print"/>
          <a:srcRect/>
          <a:stretch>
            <a:fillRect/>
          </a:stretch>
        </p:blipFill>
        <p:spPr bwMode="auto">
          <a:xfrm>
            <a:off x="0" y="6553200"/>
            <a:ext cx="9144000" cy="304800"/>
          </a:xfrm>
          <a:prstGeom prst="rect">
            <a:avLst/>
          </a:prstGeom>
          <a:noFill/>
          <a:ln w="9525">
            <a:noFill/>
            <a:miter lim="800000"/>
            <a:headEnd/>
            <a:tailEnd/>
          </a:ln>
        </p:spPr>
      </p:pic>
      <p:pic>
        <p:nvPicPr>
          <p:cNvPr id="1027" name="Picture 3"/>
          <p:cNvPicPr>
            <a:picLocks noChangeAspect="1" noChangeArrowheads="1"/>
          </p:cNvPicPr>
          <p:nvPr/>
        </p:nvPicPr>
        <p:blipFill>
          <a:blip r:embed="rId17" cstate="print">
            <a:lum bright="100000" contrast="-40000"/>
          </a:blip>
          <a:srcRect/>
          <a:stretch>
            <a:fillRect/>
          </a:stretch>
        </p:blipFill>
        <p:spPr bwMode="auto">
          <a:xfrm>
            <a:off x="4419600" y="6629400"/>
            <a:ext cx="238125" cy="152400"/>
          </a:xfrm>
          <a:prstGeom prst="rect">
            <a:avLst/>
          </a:prstGeom>
          <a:noFill/>
          <a:ln w="9525">
            <a:noFill/>
            <a:miter lim="800000"/>
            <a:headEnd/>
            <a:tailEnd/>
          </a:ln>
        </p:spPr>
      </p:pic>
      <p:cxnSp>
        <p:nvCxnSpPr>
          <p:cNvPr id="17" name="Straight Connector 16"/>
          <p:cNvCxnSpPr/>
          <p:nvPr/>
        </p:nvCxnSpPr>
        <p:spPr>
          <a:xfrm>
            <a:off x="0" y="6477000"/>
            <a:ext cx="91440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553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702675"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55800479-787D-452B-9D06-64CDB46617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 id="2147483742" r:id="rId14"/>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100" b="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1"/>
          </a:solidFill>
          <a:latin typeface="Lucida Sans Unicode" pitchFamily="34" charset="0"/>
        </a:defRPr>
      </a:lvl2pPr>
      <a:lvl3pPr algn="l" rtl="0" eaLnBrk="1" fontAlgn="base" hangingPunct="1">
        <a:spcBef>
          <a:spcPct val="0"/>
        </a:spcBef>
        <a:spcAft>
          <a:spcPct val="0"/>
        </a:spcAft>
        <a:defRPr sz="4100" b="1">
          <a:solidFill>
            <a:schemeClr val="tx1"/>
          </a:solidFill>
          <a:latin typeface="Lucida Sans Unicode" pitchFamily="34" charset="0"/>
        </a:defRPr>
      </a:lvl3pPr>
      <a:lvl4pPr algn="l" rtl="0" eaLnBrk="1" fontAlgn="base" hangingPunct="1">
        <a:spcBef>
          <a:spcPct val="0"/>
        </a:spcBef>
        <a:spcAft>
          <a:spcPct val="0"/>
        </a:spcAft>
        <a:defRPr sz="4100" b="1">
          <a:solidFill>
            <a:schemeClr val="tx1"/>
          </a:solidFill>
          <a:latin typeface="Lucida Sans Unicode" pitchFamily="34" charset="0"/>
        </a:defRPr>
      </a:lvl4pPr>
      <a:lvl5pPr algn="l" rtl="0" eaLnBrk="1" fontAlgn="base" hangingPunct="1">
        <a:spcBef>
          <a:spcPct val="0"/>
        </a:spcBef>
        <a:spcAft>
          <a:spcPct val="0"/>
        </a:spcAft>
        <a:defRPr sz="4100" b="1">
          <a:solidFill>
            <a:schemeClr val="tx1"/>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9.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5" name="Title 1"/>
          <p:cNvSpPr txBox="1">
            <a:spLocks/>
          </p:cNvSpPr>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
            </a:r>
            <a:br>
              <a:rPr kumimoji="0" lang="en-US" sz="50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br>
            <a:r>
              <a:rPr kumimoji="0" lang="en-US" sz="5000" b="1" i="0" u="none" strike="noStrike" kern="1200" cap="none" spc="0" normalizeH="0" baseline="0" noProof="0" dirty="0" smtClean="0">
                <a:ln>
                  <a:noFill/>
                </a:ln>
                <a:solidFill>
                  <a:schemeClr val="bg1"/>
                </a:solidFill>
                <a:effectLst>
                  <a:outerShdw blurRad="31750" dist="25400" dir="5400000" algn="tl" rotWithShape="0">
                    <a:srgbClr val="000000">
                      <a:alpha val="25000"/>
                    </a:srgbClr>
                  </a:outerShdw>
                </a:effectLst>
                <a:uLnTx/>
                <a:uFillTx/>
                <a:latin typeface="+mj-lt"/>
                <a:ea typeface="+mj-ea"/>
                <a:cs typeface="+mj-cs"/>
              </a:rPr>
              <a:t>Chapter 3</a:t>
            </a:r>
            <a:endParaRPr kumimoji="0" lang="en-US" sz="5000" b="1" i="0" u="none" strike="noStrike" kern="1200" cap="none" spc="0" normalizeH="0" baseline="0" noProof="0" dirty="0">
              <a:ln>
                <a:noFill/>
              </a:ln>
              <a:solidFill>
                <a:schemeClr val="bg1"/>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3"/>
          <p:cNvSpPr>
            <a:spLocks noGrp="1"/>
          </p:cNvSpPr>
          <p:nvPr>
            <p:ph type="subTitle" idx="1"/>
          </p:nvPr>
        </p:nvSpPr>
        <p:spPr>
          <a:xfrm>
            <a:off x="685800" y="3611607"/>
            <a:ext cx="7772400" cy="1199704"/>
          </a:xfrm>
        </p:spPr>
        <p:txBody>
          <a:bodyPr/>
          <a:lstStyle/>
          <a:p>
            <a:r>
              <a:rPr lang="en-US" dirty="0" smtClean="0"/>
              <a:t>Medical Expense Plans and Concepts</a:t>
            </a:r>
            <a:endParaRPr lang="en-US" dirty="0"/>
          </a:p>
        </p:txBody>
      </p:sp>
    </p:spTree>
    <p:extLst>
      <p:ext uri="{BB962C8B-B14F-4D97-AF65-F5344CB8AC3E}">
        <p14:creationId xmlns:p14="http://schemas.microsoft.com/office/powerpoint/2010/main" val="42783621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Types of Service Providers</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latin typeface="Lucida Sans Unicode" pitchFamily="34" charset="0"/>
            </a:endParaRPr>
          </a:p>
        </p:txBody>
      </p:sp>
      <p:sp>
        <p:nvSpPr>
          <p:cNvPr id="6" name="Slide Number Placeholder 17"/>
          <p:cNvSpPr txBox="1">
            <a:spLocks/>
          </p:cNvSpPr>
          <p:nvPr/>
        </p:nvSpPr>
        <p:spPr bwMode="auto">
          <a:xfrm>
            <a:off x="8602359" y="6573191"/>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10</a:t>
            </a:fld>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11963_med.jpg"/>
          <p:cNvPicPr>
            <a:picLocks noChangeAspect="1"/>
          </p:cNvPicPr>
          <p:nvPr/>
        </p:nvPicPr>
        <p:blipFill>
          <a:blip r:embed="rId3" cstate="print"/>
          <a:srcRect l="6990" t="2103"/>
          <a:stretch>
            <a:fillRect/>
          </a:stretch>
        </p:blipFill>
        <p:spPr>
          <a:xfrm>
            <a:off x="268010" y="3011214"/>
            <a:ext cx="4256690" cy="3178490"/>
          </a:xfrm>
          <a:prstGeom prst="rect">
            <a:avLst/>
          </a:prstGeom>
        </p:spPr>
      </p:pic>
      <p:sp>
        <p:nvSpPr>
          <p:cNvPr id="4" name="Title 3"/>
          <p:cNvSpPr>
            <a:spLocks noGrp="1"/>
          </p:cNvSpPr>
          <p:nvPr>
            <p:ph type="title"/>
          </p:nvPr>
        </p:nvSpPr>
        <p:spPr/>
        <p:txBody>
          <a:bodyPr/>
          <a:lstStyle/>
          <a:p>
            <a:r>
              <a:rPr lang="en-US" dirty="0" smtClean="0"/>
              <a:t>Service Providers</a:t>
            </a:r>
            <a:endParaRPr lang="en-US" dirty="0"/>
          </a:p>
        </p:txBody>
      </p:sp>
      <p:graphicFrame>
        <p:nvGraphicFramePr>
          <p:cNvPr id="7" name="Content Placeholder 8"/>
          <p:cNvGraphicFramePr>
            <a:graphicFrameLocks noGrp="1"/>
          </p:cNvGraphicFramePr>
          <p:nvPr>
            <p:ph idx="1"/>
          </p:nvPr>
        </p:nvGraphicFramePr>
        <p:xfrm>
          <a:off x="245327" y="1616848"/>
          <a:ext cx="8675649" cy="1371600"/>
        </p:xfrm>
        <a:graphic>
          <a:graphicData uri="http://schemas.openxmlformats.org/drawingml/2006/table">
            <a:tbl>
              <a:tblPr bandRow="1">
                <a:tableStyleId>{9D7B26C5-4107-4FEC-AEDC-1716B250A1EF}</a:tableStyleId>
              </a:tblPr>
              <a:tblGrid>
                <a:gridCol w="8675649"/>
              </a:tblGrid>
              <a:tr h="370840">
                <a:tc>
                  <a:txBody>
                    <a:bodyPr/>
                    <a:lstStyle/>
                    <a:p>
                      <a:r>
                        <a:rPr lang="en-US" sz="2400" b="1" i="1" dirty="0" smtClean="0">
                          <a:solidFill>
                            <a:schemeClr val="accent1"/>
                          </a:solidFill>
                        </a:rPr>
                        <a:t>HMO</a:t>
                      </a:r>
                      <a:endParaRPr lang="en-US" sz="2400" b="1" i="1" dirty="0">
                        <a:solidFill>
                          <a:schemeClr val="accent1"/>
                        </a:solidFill>
                      </a:endParaRPr>
                    </a:p>
                  </a:txBody>
                  <a:tcPr marL="282158" marR="282158">
                    <a:solidFill>
                      <a:schemeClr val="bg1">
                        <a:lumMod val="75000"/>
                      </a:schemeClr>
                    </a:solidFill>
                  </a:tcPr>
                </a:tc>
              </a:tr>
              <a:tr h="370840">
                <a:tc>
                  <a:txBody>
                    <a:bodyPr/>
                    <a:lstStyle/>
                    <a:p>
                      <a:r>
                        <a:rPr lang="en-US" sz="2400" dirty="0" smtClean="0"/>
                        <a:t>PPO</a:t>
                      </a:r>
                      <a:endParaRPr lang="en-US" sz="2000" dirty="0"/>
                    </a:p>
                  </a:txBody>
                  <a:tcPr marL="282158" marR="282158">
                    <a:solidFill>
                      <a:schemeClr val="accent1">
                        <a:alpha val="20000"/>
                      </a:schemeClr>
                    </a:solidFill>
                  </a:tcPr>
                </a:tc>
              </a:tr>
              <a:tr h="370840">
                <a:tc>
                  <a:txBody>
                    <a:bodyPr/>
                    <a:lstStyle/>
                    <a:p>
                      <a:r>
                        <a:rPr lang="en-US" sz="2400" dirty="0" smtClean="0"/>
                        <a:t>POS</a:t>
                      </a:r>
                      <a:endParaRPr lang="en-US" sz="2400" dirty="0"/>
                    </a:p>
                  </a:txBody>
                  <a:tcPr marL="282158" marR="282158">
                    <a:solidFill>
                      <a:schemeClr val="bg1">
                        <a:alpha val="20000"/>
                      </a:schemeClr>
                    </a:solidFill>
                  </a:tcPr>
                </a:tc>
              </a:tr>
            </a:tbl>
          </a:graphicData>
        </a:graphic>
      </p:graphicFrame>
      <p:sp>
        <p:nvSpPr>
          <p:cNvPr id="8" name="Content Placeholder 7"/>
          <p:cNvSpPr txBox="1">
            <a:spLocks/>
          </p:cNvSpPr>
          <p:nvPr/>
        </p:nvSpPr>
        <p:spPr bwMode="auto">
          <a:xfrm>
            <a:off x="4343400" y="1623223"/>
            <a:ext cx="4572000" cy="4565703"/>
          </a:xfrm>
          <a:prstGeom prst="rect">
            <a:avLst/>
          </a:prstGeom>
          <a:solidFill>
            <a:schemeClr val="bg1">
              <a:lumMod val="75000"/>
            </a:schemeClr>
          </a:solidFill>
          <a:ln w="9525" cap="flat" cmpd="sng" algn="ctr">
            <a:solidFill>
              <a:schemeClr val="tx1"/>
            </a:solidFill>
            <a:prstDash val="solid"/>
            <a:miter lim="800000"/>
            <a:headEnd/>
            <a:tailEnd/>
          </a:ln>
          <a:effectLst/>
        </p:spPr>
        <p:style>
          <a:lnRef idx="1">
            <a:schemeClr val="dk1"/>
          </a:lnRef>
          <a:fillRef idx="2">
            <a:schemeClr val="dk1"/>
          </a:fillRef>
          <a:effectRef idx="1">
            <a:schemeClr val="dk1"/>
          </a:effectRef>
          <a:fontRef idx="minor">
            <a:schemeClr val="dk1"/>
          </a:fontRef>
        </p:style>
        <p:txBody>
          <a:bodyPr/>
          <a:lstStyle/>
          <a:p>
            <a:pPr marL="182880" indent="-182880">
              <a:lnSpc>
                <a:spcPts val="2600"/>
              </a:lnSpc>
              <a:spcBef>
                <a:spcPts val="1000"/>
              </a:spcBef>
              <a:buClr>
                <a:schemeClr val="accent1"/>
              </a:buClr>
              <a:buSzPct val="68000"/>
              <a:buFont typeface="Wingdings 3" pitchFamily="18" charset="2"/>
              <a:buChar char=""/>
              <a:defRPr/>
            </a:pPr>
            <a:r>
              <a:rPr lang="en-US" sz="2400" dirty="0" smtClean="0"/>
              <a:t>Managed care system</a:t>
            </a:r>
          </a:p>
          <a:p>
            <a:pPr marL="640080" lvl="1" indent="-182880">
              <a:lnSpc>
                <a:spcPts val="2600"/>
              </a:lnSpc>
              <a:buClr>
                <a:schemeClr val="accent1"/>
              </a:buClr>
              <a:buSzPct val="68000"/>
              <a:buFont typeface="Arial" pitchFamily="34" charset="0"/>
              <a:buChar char="•"/>
              <a:defRPr/>
            </a:pPr>
            <a:r>
              <a:rPr lang="en-US" sz="2100" dirty="0" smtClean="0"/>
              <a:t>Primary Care Physician or Gatekeeper</a:t>
            </a:r>
          </a:p>
          <a:p>
            <a:pPr marL="640080" lvl="1" indent="-182880">
              <a:lnSpc>
                <a:spcPts val="2600"/>
              </a:lnSpc>
              <a:buClr>
                <a:schemeClr val="accent1"/>
              </a:buClr>
              <a:buSzPct val="68000"/>
              <a:buFont typeface="Arial" pitchFamily="34" charset="0"/>
              <a:buChar char="•"/>
              <a:defRPr/>
            </a:pPr>
            <a:r>
              <a:rPr lang="en-US" sz="2100" dirty="0" smtClean="0"/>
              <a:t>Referral Physician</a:t>
            </a:r>
          </a:p>
          <a:p>
            <a:pPr marL="182880" indent="-182880">
              <a:lnSpc>
                <a:spcPts val="2600"/>
              </a:lnSpc>
              <a:spcBef>
                <a:spcPts val="1000"/>
              </a:spcBef>
              <a:buClr>
                <a:schemeClr val="accent1"/>
              </a:buClr>
              <a:buSzPct val="68000"/>
              <a:buFont typeface="Wingdings 3" pitchFamily="18" charset="2"/>
              <a:buChar char=""/>
              <a:defRPr/>
            </a:pPr>
            <a:r>
              <a:rPr lang="en-US" sz="2400" dirty="0" smtClean="0"/>
              <a:t>Prepaid basis</a:t>
            </a:r>
          </a:p>
          <a:p>
            <a:pPr marL="182880" indent="-182880">
              <a:lnSpc>
                <a:spcPts val="2600"/>
              </a:lnSpc>
              <a:spcBef>
                <a:spcPts val="1000"/>
              </a:spcBef>
              <a:buClr>
                <a:schemeClr val="accent1"/>
              </a:buClr>
              <a:buSzPct val="68000"/>
              <a:buFont typeface="Wingdings 3" pitchFamily="18" charset="2"/>
              <a:buChar char=""/>
              <a:defRPr/>
            </a:pPr>
            <a:r>
              <a:rPr lang="en-US" sz="2400" dirty="0" smtClean="0"/>
              <a:t>Subscribers</a:t>
            </a:r>
          </a:p>
          <a:p>
            <a:pPr marL="182880" indent="-182880">
              <a:lnSpc>
                <a:spcPts val="2600"/>
              </a:lnSpc>
              <a:spcBef>
                <a:spcPts val="1000"/>
              </a:spcBef>
              <a:buClr>
                <a:schemeClr val="accent1"/>
              </a:buClr>
              <a:buSzPct val="68000"/>
              <a:buFont typeface="Wingdings 3" pitchFamily="18" charset="2"/>
              <a:buChar char=""/>
              <a:defRPr/>
            </a:pPr>
            <a:r>
              <a:rPr lang="en-US" sz="2400" dirty="0" smtClean="0"/>
              <a:t>Open and closed panels</a:t>
            </a:r>
          </a:p>
          <a:p>
            <a:pPr marL="182880" indent="-182880">
              <a:lnSpc>
                <a:spcPts val="2600"/>
              </a:lnSpc>
              <a:spcBef>
                <a:spcPts val="1000"/>
              </a:spcBef>
              <a:buClr>
                <a:schemeClr val="accent1"/>
              </a:buClr>
              <a:buSzPct val="68000"/>
              <a:buFont typeface="Wingdings 3" pitchFamily="18" charset="2"/>
              <a:buChar char=""/>
              <a:defRPr/>
            </a:pPr>
            <a:r>
              <a:rPr lang="en-US" sz="2400" dirty="0" smtClean="0"/>
              <a:t>Service area</a:t>
            </a:r>
          </a:p>
          <a:p>
            <a:pPr marL="182880" indent="-182880">
              <a:lnSpc>
                <a:spcPts val="2600"/>
              </a:lnSpc>
              <a:spcBef>
                <a:spcPts val="1000"/>
              </a:spcBef>
              <a:buClr>
                <a:schemeClr val="accent1"/>
              </a:buClr>
              <a:buSzPct val="68000"/>
              <a:buFont typeface="Wingdings 3" pitchFamily="18" charset="2"/>
              <a:buChar char=""/>
              <a:defRPr/>
            </a:pPr>
            <a:r>
              <a:rPr lang="en-US" sz="2400" dirty="0" smtClean="0"/>
              <a:t>Emergency room</a:t>
            </a:r>
          </a:p>
          <a:p>
            <a:pPr marL="182880" indent="-182880">
              <a:lnSpc>
                <a:spcPts val="2600"/>
              </a:lnSpc>
              <a:spcBef>
                <a:spcPts val="1000"/>
              </a:spcBef>
              <a:buClr>
                <a:schemeClr val="accent1"/>
              </a:buClr>
              <a:buSzPct val="68000"/>
              <a:buFont typeface="Wingdings 3" pitchFamily="18" charset="2"/>
              <a:buChar char=""/>
              <a:defRPr/>
            </a:pPr>
            <a:r>
              <a:rPr lang="en-US" sz="2400" dirty="0" smtClean="0"/>
              <a:t>Copayment per office visit</a:t>
            </a:r>
          </a:p>
          <a:p>
            <a:pPr marL="182880" indent="-182880">
              <a:lnSpc>
                <a:spcPts val="2600"/>
              </a:lnSpc>
              <a:spcBef>
                <a:spcPts val="1000"/>
              </a:spcBef>
              <a:buClr>
                <a:schemeClr val="accent1"/>
              </a:buClr>
              <a:buSzPct val="68000"/>
              <a:defRPr/>
            </a:pPr>
            <a:endParaRPr lang="en-US" sz="2400" dirty="0" smtClean="0"/>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11</a:t>
            </a:fld>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left)">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left)">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left)">
                                      <p:cBhvr>
                                        <p:cTn id="5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311963_med.jpg"/>
          <p:cNvPicPr>
            <a:picLocks noChangeAspect="1"/>
          </p:cNvPicPr>
          <p:nvPr/>
        </p:nvPicPr>
        <p:blipFill>
          <a:blip r:embed="rId3" cstate="print"/>
          <a:srcRect l="6990" t="2103"/>
          <a:stretch>
            <a:fillRect/>
          </a:stretch>
        </p:blipFill>
        <p:spPr>
          <a:xfrm>
            <a:off x="268010" y="3011214"/>
            <a:ext cx="4256690" cy="3178490"/>
          </a:xfrm>
          <a:prstGeom prst="rect">
            <a:avLst/>
          </a:prstGeom>
        </p:spPr>
      </p:pic>
      <p:sp>
        <p:nvSpPr>
          <p:cNvPr id="4" name="Title 3"/>
          <p:cNvSpPr>
            <a:spLocks noGrp="1"/>
          </p:cNvSpPr>
          <p:nvPr>
            <p:ph type="title"/>
          </p:nvPr>
        </p:nvSpPr>
        <p:spPr/>
        <p:txBody>
          <a:bodyPr/>
          <a:lstStyle/>
          <a:p>
            <a:r>
              <a:rPr lang="en-US" dirty="0" smtClean="0"/>
              <a:t>Service </a:t>
            </a:r>
            <a:r>
              <a:rPr lang="en-US" dirty="0" smtClean="0"/>
              <a:t>Providers</a:t>
            </a:r>
            <a:endParaRPr lang="en-US" dirty="0"/>
          </a:p>
        </p:txBody>
      </p:sp>
      <p:graphicFrame>
        <p:nvGraphicFramePr>
          <p:cNvPr id="7" name="Content Placeholder 8"/>
          <p:cNvGraphicFramePr>
            <a:graphicFrameLocks noGrp="1"/>
          </p:cNvGraphicFramePr>
          <p:nvPr>
            <p:ph idx="1"/>
          </p:nvPr>
        </p:nvGraphicFramePr>
        <p:xfrm>
          <a:off x="245327" y="1616848"/>
          <a:ext cx="8675649" cy="1371600"/>
        </p:xfrm>
        <a:graphic>
          <a:graphicData uri="http://schemas.openxmlformats.org/drawingml/2006/table">
            <a:tbl>
              <a:tblPr bandRow="1">
                <a:tableStyleId>{9D7B26C5-4107-4FEC-AEDC-1716B250A1EF}</a:tableStyleId>
              </a:tblPr>
              <a:tblGrid>
                <a:gridCol w="8675649"/>
              </a:tblGrid>
              <a:tr h="370840">
                <a:tc>
                  <a:txBody>
                    <a:bodyPr/>
                    <a:lstStyle/>
                    <a:p>
                      <a:r>
                        <a:rPr lang="en-US" sz="2400" b="1" i="1" dirty="0" smtClean="0">
                          <a:solidFill>
                            <a:schemeClr val="accent1"/>
                          </a:solidFill>
                        </a:rPr>
                        <a:t>HMO</a:t>
                      </a:r>
                      <a:endParaRPr lang="en-US" sz="2400" b="1" i="1" dirty="0">
                        <a:solidFill>
                          <a:schemeClr val="accent1"/>
                        </a:solidFill>
                      </a:endParaRPr>
                    </a:p>
                  </a:txBody>
                  <a:tcPr marL="282158" marR="282158">
                    <a:solidFill>
                      <a:schemeClr val="bg1">
                        <a:lumMod val="75000"/>
                      </a:schemeClr>
                    </a:solidFill>
                  </a:tcPr>
                </a:tc>
              </a:tr>
              <a:tr h="370840">
                <a:tc>
                  <a:txBody>
                    <a:bodyPr/>
                    <a:lstStyle/>
                    <a:p>
                      <a:r>
                        <a:rPr lang="en-US" sz="2400" dirty="0" smtClean="0"/>
                        <a:t>PPO</a:t>
                      </a:r>
                      <a:endParaRPr lang="en-US" sz="2000" dirty="0"/>
                    </a:p>
                  </a:txBody>
                  <a:tcPr marL="282158" marR="282158">
                    <a:solidFill>
                      <a:schemeClr val="accent1">
                        <a:alpha val="20000"/>
                      </a:schemeClr>
                    </a:solidFill>
                  </a:tcPr>
                </a:tc>
              </a:tr>
              <a:tr h="370840">
                <a:tc>
                  <a:txBody>
                    <a:bodyPr/>
                    <a:lstStyle/>
                    <a:p>
                      <a:r>
                        <a:rPr lang="en-US" sz="2400" dirty="0" smtClean="0"/>
                        <a:t>POS</a:t>
                      </a:r>
                      <a:endParaRPr lang="en-US" sz="2400" dirty="0"/>
                    </a:p>
                  </a:txBody>
                  <a:tcPr marL="282158" marR="282158">
                    <a:solidFill>
                      <a:schemeClr val="bg1">
                        <a:alpha val="20000"/>
                      </a:schemeClr>
                    </a:solidFill>
                  </a:tcPr>
                </a:tc>
              </a:tr>
            </a:tbl>
          </a:graphicData>
        </a:graphic>
      </p:graphicFrame>
      <p:sp>
        <p:nvSpPr>
          <p:cNvPr id="8" name="Content Placeholder 7"/>
          <p:cNvSpPr txBox="1">
            <a:spLocks/>
          </p:cNvSpPr>
          <p:nvPr/>
        </p:nvSpPr>
        <p:spPr bwMode="auto">
          <a:xfrm>
            <a:off x="4343400" y="1623223"/>
            <a:ext cx="4572000" cy="4565703"/>
          </a:xfrm>
          <a:prstGeom prst="rect">
            <a:avLst/>
          </a:prstGeom>
          <a:solidFill>
            <a:schemeClr val="bg1">
              <a:lumMod val="75000"/>
            </a:schemeClr>
          </a:solidFill>
          <a:ln w="9525" cap="flat" cmpd="sng" algn="ctr">
            <a:solidFill>
              <a:schemeClr val="tx1"/>
            </a:solidFill>
            <a:prstDash val="solid"/>
            <a:miter lim="800000"/>
            <a:headEnd/>
            <a:tailEnd/>
          </a:ln>
          <a:effectLst/>
        </p:spPr>
        <p:style>
          <a:lnRef idx="1">
            <a:schemeClr val="dk1"/>
          </a:lnRef>
          <a:fillRef idx="2">
            <a:schemeClr val="dk1"/>
          </a:fillRef>
          <a:effectRef idx="1">
            <a:schemeClr val="dk1"/>
          </a:effectRef>
          <a:fontRef idx="minor">
            <a:schemeClr val="dk1"/>
          </a:fontRef>
        </p:style>
        <p:txBody>
          <a:bodyPr/>
          <a:lstStyle/>
          <a:p>
            <a:pPr marL="182880" indent="-182880">
              <a:lnSpc>
                <a:spcPts val="2600"/>
              </a:lnSpc>
              <a:spcBef>
                <a:spcPts val="1000"/>
              </a:spcBef>
              <a:buClr>
                <a:schemeClr val="accent1"/>
              </a:buClr>
              <a:buSzPct val="68000"/>
              <a:buFont typeface="Wingdings 3" pitchFamily="18" charset="2"/>
              <a:buChar char=""/>
              <a:defRPr/>
            </a:pPr>
            <a:r>
              <a:rPr lang="en-US" sz="2400" dirty="0" smtClean="0"/>
              <a:t>Emphasize preventive medicine by</a:t>
            </a:r>
          </a:p>
          <a:p>
            <a:pPr marL="365760" lvl="1" indent="-182880">
              <a:lnSpc>
                <a:spcPts val="2600"/>
              </a:lnSpc>
              <a:buClr>
                <a:schemeClr val="accent1"/>
              </a:buClr>
              <a:buSzPct val="68000"/>
              <a:buFont typeface="Arial" pitchFamily="34" charset="0"/>
              <a:buChar char="•"/>
              <a:defRPr/>
            </a:pPr>
            <a:r>
              <a:rPr lang="en-US" sz="2100" dirty="0" smtClean="0"/>
              <a:t>Physical exams and diagnostic procedures</a:t>
            </a:r>
          </a:p>
          <a:p>
            <a:pPr marL="365760" lvl="1" indent="-182880">
              <a:lnSpc>
                <a:spcPts val="2600"/>
              </a:lnSpc>
              <a:buClr>
                <a:schemeClr val="accent1"/>
              </a:buClr>
              <a:buSzPct val="68000"/>
              <a:buFont typeface="Arial" pitchFamily="34" charset="0"/>
              <a:buChar char="•"/>
              <a:defRPr/>
            </a:pPr>
            <a:r>
              <a:rPr lang="en-US" sz="2100" dirty="0" smtClean="0"/>
              <a:t>Reduce unnecessary hospital stays</a:t>
            </a:r>
          </a:p>
          <a:p>
            <a:pPr marL="365760" lvl="1" indent="-182880">
              <a:lnSpc>
                <a:spcPts val="2600"/>
              </a:lnSpc>
              <a:buClr>
                <a:schemeClr val="accent1"/>
              </a:buClr>
              <a:buSzPct val="68000"/>
              <a:buFont typeface="Arial" pitchFamily="34" charset="0"/>
              <a:buChar char="•"/>
              <a:defRPr/>
            </a:pPr>
            <a:r>
              <a:rPr lang="en-US" sz="2100" dirty="0" smtClean="0"/>
              <a:t>Reduce number of days per hospital stay</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11</a:t>
            </a:r>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03"/>
          <a:stretch/>
        </p:blipFill>
        <p:spPr>
          <a:xfrm>
            <a:off x="252245" y="4177876"/>
            <a:ext cx="4045516" cy="2159350"/>
          </a:xfrm>
          <a:prstGeom prst="rect">
            <a:avLst/>
          </a:prstGeom>
          <a:effectLst>
            <a:softEdge rad="127000"/>
          </a:effectLst>
        </p:spPr>
      </p:pic>
      <p:sp>
        <p:nvSpPr>
          <p:cNvPr id="4" name="Title 3"/>
          <p:cNvSpPr>
            <a:spLocks noGrp="1"/>
          </p:cNvSpPr>
          <p:nvPr>
            <p:ph type="title"/>
          </p:nvPr>
        </p:nvSpPr>
        <p:spPr/>
        <p:txBody>
          <a:bodyPr/>
          <a:lstStyle/>
          <a:p>
            <a:r>
              <a:rPr lang="en-US" dirty="0" smtClean="0"/>
              <a:t>Service </a:t>
            </a:r>
            <a:r>
              <a:rPr lang="en-US" dirty="0"/>
              <a:t>Providers</a:t>
            </a:r>
          </a:p>
        </p:txBody>
      </p:sp>
      <p:graphicFrame>
        <p:nvGraphicFramePr>
          <p:cNvPr id="7" name="Content Placeholder 8"/>
          <p:cNvGraphicFramePr>
            <a:graphicFrameLocks noGrp="1"/>
          </p:cNvGraphicFramePr>
          <p:nvPr>
            <p:ph idx="1"/>
          </p:nvPr>
        </p:nvGraphicFramePr>
        <p:xfrm>
          <a:off x="245327" y="1616848"/>
          <a:ext cx="8675649" cy="1371600"/>
        </p:xfrm>
        <a:graphic>
          <a:graphicData uri="http://schemas.openxmlformats.org/drawingml/2006/table">
            <a:tbl>
              <a:tblPr bandRow="1">
                <a:tableStyleId>{9D7B26C5-4107-4FEC-AEDC-1716B250A1EF}</a:tableStyleId>
              </a:tblPr>
              <a:tblGrid>
                <a:gridCol w="8675649"/>
              </a:tblGrid>
              <a:tr h="370840">
                <a:tc>
                  <a:txBody>
                    <a:bodyPr/>
                    <a:lstStyle/>
                    <a:p>
                      <a:r>
                        <a:rPr lang="en-US" sz="2400" b="0" i="0" dirty="0" smtClean="0">
                          <a:solidFill>
                            <a:schemeClr val="tx1"/>
                          </a:solidFill>
                        </a:rPr>
                        <a:t>HMO</a:t>
                      </a:r>
                      <a:endParaRPr lang="en-US" sz="2400" b="0" i="0" dirty="0">
                        <a:solidFill>
                          <a:schemeClr val="tx1"/>
                        </a:solidFill>
                      </a:endParaRPr>
                    </a:p>
                  </a:txBody>
                  <a:tcPr marL="282158" marR="282158">
                    <a:solidFill>
                      <a:schemeClr val="bg1"/>
                    </a:solidFill>
                  </a:tcPr>
                </a:tc>
              </a:tr>
              <a:tr h="370840">
                <a:tc>
                  <a:txBody>
                    <a:bodyPr/>
                    <a:lstStyle/>
                    <a:p>
                      <a:r>
                        <a:rPr lang="en-US" sz="2400" b="1" i="1" dirty="0" smtClean="0">
                          <a:solidFill>
                            <a:schemeClr val="accent1"/>
                          </a:solidFill>
                        </a:rPr>
                        <a:t>PPO</a:t>
                      </a:r>
                      <a:endParaRPr lang="en-US" sz="2400" b="1" i="1" dirty="0">
                        <a:solidFill>
                          <a:schemeClr val="accent1"/>
                        </a:solidFill>
                      </a:endParaRPr>
                    </a:p>
                  </a:txBody>
                  <a:tcPr marL="282158" marR="282158">
                    <a:solidFill>
                      <a:srgbClr val="BFBFBF"/>
                    </a:solidFill>
                  </a:tcPr>
                </a:tc>
              </a:tr>
              <a:tr h="370840">
                <a:tc>
                  <a:txBody>
                    <a:bodyPr/>
                    <a:lstStyle/>
                    <a:p>
                      <a:r>
                        <a:rPr lang="en-US" sz="2400" dirty="0" smtClean="0"/>
                        <a:t>POS</a:t>
                      </a:r>
                      <a:endParaRPr lang="en-US" sz="2400" dirty="0"/>
                    </a:p>
                  </a:txBody>
                  <a:tcPr marL="282158" marR="282158">
                    <a:solidFill>
                      <a:schemeClr val="bg1">
                        <a:alpha val="20000"/>
                      </a:schemeClr>
                    </a:solidFill>
                  </a:tcPr>
                </a:tc>
              </a:tr>
            </a:tbl>
          </a:graphicData>
        </a:graphic>
      </p:graphicFrame>
      <p:sp>
        <p:nvSpPr>
          <p:cNvPr id="8" name="Content Placeholder 7"/>
          <p:cNvSpPr txBox="1">
            <a:spLocks/>
          </p:cNvSpPr>
          <p:nvPr/>
        </p:nvSpPr>
        <p:spPr bwMode="auto">
          <a:xfrm>
            <a:off x="4343400" y="1623223"/>
            <a:ext cx="4572000" cy="4565703"/>
          </a:xfrm>
          <a:prstGeom prst="rect">
            <a:avLst/>
          </a:prstGeom>
          <a:solidFill>
            <a:schemeClr val="bg1">
              <a:lumMod val="75000"/>
            </a:schemeClr>
          </a:solidFill>
          <a:ln w="9525" cap="flat" cmpd="sng" algn="ctr">
            <a:solidFill>
              <a:schemeClr val="tx1"/>
            </a:solidFill>
            <a:prstDash val="solid"/>
            <a:miter lim="800000"/>
            <a:headEnd/>
            <a:tailEnd/>
          </a:ln>
          <a:effectLst/>
        </p:spPr>
        <p:style>
          <a:lnRef idx="1">
            <a:schemeClr val="dk1"/>
          </a:lnRef>
          <a:fillRef idx="2">
            <a:schemeClr val="dk1"/>
          </a:fillRef>
          <a:effectRef idx="1">
            <a:schemeClr val="dk1"/>
          </a:effectRef>
          <a:fontRef idx="minor">
            <a:schemeClr val="dk1"/>
          </a:fontRef>
        </p:style>
        <p:txBody>
          <a:bodyPr/>
          <a:lstStyle/>
          <a:p>
            <a:pPr marL="182880" indent="-182880">
              <a:lnSpc>
                <a:spcPts val="2600"/>
              </a:lnSpc>
              <a:spcBef>
                <a:spcPts val="1000"/>
              </a:spcBef>
              <a:buClr>
                <a:schemeClr val="accent1"/>
              </a:buClr>
              <a:buSzPct val="68000"/>
              <a:buFont typeface="Wingdings 3" pitchFamily="18" charset="2"/>
              <a:buChar char=""/>
              <a:defRPr/>
            </a:pPr>
            <a:r>
              <a:rPr lang="en-US" sz="2400" dirty="0" smtClean="0"/>
              <a:t>Providers are paid on a </a:t>
            </a:r>
            <a:br>
              <a:rPr lang="en-US" sz="2400" dirty="0" smtClean="0"/>
            </a:br>
            <a:r>
              <a:rPr lang="en-US" sz="2400" dirty="0" smtClean="0"/>
              <a:t>fee-for-service basis</a:t>
            </a:r>
          </a:p>
          <a:p>
            <a:pPr marL="182880" indent="-182880">
              <a:lnSpc>
                <a:spcPts val="2600"/>
              </a:lnSpc>
              <a:spcBef>
                <a:spcPts val="1000"/>
              </a:spcBef>
              <a:buClr>
                <a:schemeClr val="accent1"/>
              </a:buClr>
              <a:buSzPct val="68000"/>
              <a:buFont typeface="Wingdings 3" pitchFamily="18" charset="2"/>
              <a:buChar char=""/>
              <a:defRPr/>
            </a:pPr>
            <a:r>
              <a:rPr lang="en-US" sz="2400" dirty="0" smtClean="0"/>
              <a:t>Subscribers have more choice among doctors and hospitals</a:t>
            </a:r>
          </a:p>
          <a:p>
            <a:pPr marL="182880" indent="-182880">
              <a:lnSpc>
                <a:spcPts val="2600"/>
              </a:lnSpc>
              <a:spcBef>
                <a:spcPts val="1000"/>
              </a:spcBef>
              <a:buClr>
                <a:schemeClr val="accent1"/>
              </a:buClr>
              <a:buSzPct val="68000"/>
              <a:buFont typeface="Wingdings 3" pitchFamily="18" charset="2"/>
              <a:buChar char=""/>
              <a:defRPr/>
            </a:pPr>
            <a:r>
              <a:rPr lang="en-US" sz="2400" dirty="0" smtClean="0"/>
              <a:t>In network - copayment</a:t>
            </a:r>
          </a:p>
          <a:p>
            <a:pPr marL="182880" indent="-182880">
              <a:lnSpc>
                <a:spcPts val="2600"/>
              </a:lnSpc>
              <a:spcBef>
                <a:spcPts val="1000"/>
              </a:spcBef>
              <a:buClr>
                <a:schemeClr val="accent1"/>
              </a:buClr>
              <a:buSzPct val="68000"/>
              <a:buFont typeface="Wingdings 3" pitchFamily="18" charset="2"/>
              <a:buChar char=""/>
              <a:defRPr/>
            </a:pPr>
            <a:r>
              <a:rPr lang="en-US" sz="2400" dirty="0" smtClean="0"/>
              <a:t>Out of network – reduced benefits, deductibles, and coinsurance</a:t>
            </a:r>
          </a:p>
          <a:p>
            <a:pPr marL="182880" indent="-182880">
              <a:lnSpc>
                <a:spcPts val="2600"/>
              </a:lnSpc>
              <a:spcBef>
                <a:spcPts val="1000"/>
              </a:spcBef>
              <a:buClr>
                <a:schemeClr val="accent1"/>
              </a:buClr>
              <a:buSzPct val="68000"/>
              <a:buFont typeface="Wingdings 3" pitchFamily="18" charset="2"/>
              <a:buChar char=""/>
              <a:defRPr/>
            </a:pPr>
            <a:endParaRPr lang="en-US" sz="2400" dirty="0" smtClean="0"/>
          </a:p>
          <a:p>
            <a:pPr marL="182880" indent="-182880">
              <a:lnSpc>
                <a:spcPts val="2600"/>
              </a:lnSpc>
              <a:spcBef>
                <a:spcPts val="1000"/>
              </a:spcBef>
              <a:buClr>
                <a:schemeClr val="accent1"/>
              </a:buClr>
              <a:buSzPct val="68000"/>
              <a:buFont typeface="Wingdings 3" pitchFamily="18" charset="2"/>
              <a:buChar char=""/>
              <a:defRPr/>
            </a:pPr>
            <a:endParaRPr lang="en-US" sz="2100" dirty="0" smtClean="0"/>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12</a:t>
            </a:r>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a:t>
            </a:r>
            <a:r>
              <a:rPr lang="en-US" dirty="0"/>
              <a:t>Providers</a:t>
            </a:r>
          </a:p>
        </p:txBody>
      </p:sp>
      <p:graphicFrame>
        <p:nvGraphicFramePr>
          <p:cNvPr id="7" name="Content Placeholder 8"/>
          <p:cNvGraphicFramePr>
            <a:graphicFrameLocks noGrp="1"/>
          </p:cNvGraphicFramePr>
          <p:nvPr>
            <p:ph idx="1"/>
          </p:nvPr>
        </p:nvGraphicFramePr>
        <p:xfrm>
          <a:off x="245327" y="1616848"/>
          <a:ext cx="8675649" cy="1371600"/>
        </p:xfrm>
        <a:graphic>
          <a:graphicData uri="http://schemas.openxmlformats.org/drawingml/2006/table">
            <a:tbl>
              <a:tblPr bandRow="1">
                <a:tableStyleId>{9D7B26C5-4107-4FEC-AEDC-1716B250A1EF}</a:tableStyleId>
              </a:tblPr>
              <a:tblGrid>
                <a:gridCol w="8675649"/>
              </a:tblGrid>
              <a:tr h="370840">
                <a:tc>
                  <a:txBody>
                    <a:bodyPr/>
                    <a:lstStyle/>
                    <a:p>
                      <a:r>
                        <a:rPr lang="en-US" sz="2400" b="0" i="0" dirty="0" smtClean="0">
                          <a:solidFill>
                            <a:schemeClr val="tx1"/>
                          </a:solidFill>
                        </a:rPr>
                        <a:t>HMO</a:t>
                      </a:r>
                      <a:endParaRPr lang="en-US" sz="2400" b="0" i="0" dirty="0">
                        <a:solidFill>
                          <a:schemeClr val="tx1"/>
                        </a:solidFill>
                      </a:endParaRPr>
                    </a:p>
                  </a:txBody>
                  <a:tcPr marL="282158" marR="282158">
                    <a:solidFill>
                      <a:schemeClr val="bg1"/>
                    </a:solidFill>
                  </a:tcPr>
                </a:tc>
              </a:tr>
              <a:tr h="370840">
                <a:tc>
                  <a:txBody>
                    <a:bodyPr/>
                    <a:lstStyle/>
                    <a:p>
                      <a:r>
                        <a:rPr lang="en-US" sz="2400" b="0" i="0" dirty="0" smtClean="0">
                          <a:solidFill>
                            <a:schemeClr val="tx1"/>
                          </a:solidFill>
                        </a:rPr>
                        <a:t>PPO</a:t>
                      </a:r>
                      <a:endParaRPr lang="en-US" sz="2000" b="0" i="0" dirty="0">
                        <a:solidFill>
                          <a:schemeClr val="tx1"/>
                        </a:solidFill>
                      </a:endParaRPr>
                    </a:p>
                  </a:txBody>
                  <a:tcPr marL="282158" marR="282158">
                    <a:solidFill>
                      <a:srgbClr val="800000">
                        <a:alpha val="20000"/>
                      </a:srgbClr>
                    </a:solidFill>
                  </a:tcPr>
                </a:tc>
              </a:tr>
              <a:tr h="370840">
                <a:tc>
                  <a:txBody>
                    <a:bodyPr/>
                    <a:lstStyle/>
                    <a:p>
                      <a:r>
                        <a:rPr lang="en-US" sz="2400" b="1" i="1" dirty="0" smtClean="0">
                          <a:solidFill>
                            <a:schemeClr val="accent1"/>
                          </a:solidFill>
                        </a:rPr>
                        <a:t>POS</a:t>
                      </a:r>
                      <a:endParaRPr lang="en-US" sz="2400" b="1" i="1" dirty="0">
                        <a:solidFill>
                          <a:schemeClr val="accent1"/>
                        </a:solidFill>
                      </a:endParaRPr>
                    </a:p>
                  </a:txBody>
                  <a:tcPr marL="282158" marR="282158">
                    <a:solidFill>
                      <a:srgbClr val="BFBFBF"/>
                    </a:solidFill>
                  </a:tcPr>
                </a:tc>
              </a:tr>
            </a:tbl>
          </a:graphicData>
        </a:graphic>
      </p:graphicFrame>
      <p:sp>
        <p:nvSpPr>
          <p:cNvPr id="8" name="Content Placeholder 7"/>
          <p:cNvSpPr txBox="1">
            <a:spLocks/>
          </p:cNvSpPr>
          <p:nvPr/>
        </p:nvSpPr>
        <p:spPr bwMode="auto">
          <a:xfrm>
            <a:off x="4343400" y="1623223"/>
            <a:ext cx="4572000" cy="4565703"/>
          </a:xfrm>
          <a:prstGeom prst="rect">
            <a:avLst/>
          </a:prstGeom>
          <a:solidFill>
            <a:schemeClr val="bg1">
              <a:lumMod val="75000"/>
            </a:schemeClr>
          </a:solidFill>
          <a:ln w="9525" cap="flat" cmpd="sng" algn="ctr">
            <a:solidFill>
              <a:schemeClr val="tx1"/>
            </a:solidFill>
            <a:prstDash val="solid"/>
            <a:miter lim="800000"/>
            <a:headEnd/>
            <a:tailEnd/>
          </a:ln>
          <a:effectLst/>
        </p:spPr>
        <p:style>
          <a:lnRef idx="1">
            <a:schemeClr val="dk1"/>
          </a:lnRef>
          <a:fillRef idx="2">
            <a:schemeClr val="dk1"/>
          </a:fillRef>
          <a:effectRef idx="1">
            <a:schemeClr val="dk1"/>
          </a:effectRef>
          <a:fontRef idx="minor">
            <a:schemeClr val="dk1"/>
          </a:fontRef>
        </p:style>
        <p:txBody>
          <a:bodyPr/>
          <a:lstStyle/>
          <a:p>
            <a:pPr marL="182880" indent="-182880">
              <a:lnSpc>
                <a:spcPts val="2600"/>
              </a:lnSpc>
              <a:spcBef>
                <a:spcPts val="1000"/>
              </a:spcBef>
              <a:buClr>
                <a:schemeClr val="accent1"/>
              </a:buClr>
              <a:buSzPct val="68000"/>
              <a:buFont typeface="Wingdings 3" pitchFamily="18" charset="2"/>
              <a:buChar char=""/>
              <a:defRPr/>
            </a:pPr>
            <a:r>
              <a:rPr lang="en-US" sz="2400" dirty="0" smtClean="0"/>
              <a:t>Point of Service (POS)</a:t>
            </a:r>
          </a:p>
          <a:p>
            <a:pPr marL="182880" indent="-182880">
              <a:lnSpc>
                <a:spcPts val="2600"/>
              </a:lnSpc>
              <a:spcBef>
                <a:spcPts val="1000"/>
              </a:spcBef>
              <a:buClr>
                <a:schemeClr val="accent1"/>
              </a:buClr>
              <a:buSzPct val="68000"/>
              <a:buFont typeface="Wingdings 3" pitchFamily="18" charset="2"/>
              <a:buChar char=""/>
              <a:defRPr/>
            </a:pPr>
            <a:r>
              <a:rPr lang="en-US" sz="2400" dirty="0" smtClean="0"/>
              <a:t>Combines the features of an HMO and a medical expense plan</a:t>
            </a:r>
          </a:p>
          <a:p>
            <a:pPr marL="182880" indent="-182880">
              <a:lnSpc>
                <a:spcPts val="2600"/>
              </a:lnSpc>
              <a:spcBef>
                <a:spcPts val="1000"/>
              </a:spcBef>
              <a:buClr>
                <a:schemeClr val="accent1"/>
              </a:buClr>
              <a:buSzPct val="68000"/>
              <a:buFont typeface="Wingdings 3" pitchFamily="18" charset="2"/>
              <a:buChar char=""/>
              <a:defRPr/>
            </a:pPr>
            <a:r>
              <a:rPr lang="en-US" sz="2400" dirty="0" smtClean="0"/>
              <a:t>At the Point of Service, the subscriber chooses in network or out of network coverage </a:t>
            </a:r>
          </a:p>
          <a:p>
            <a:pPr marL="182880" indent="-182880">
              <a:lnSpc>
                <a:spcPts val="2600"/>
              </a:lnSpc>
              <a:spcBef>
                <a:spcPts val="1000"/>
              </a:spcBef>
              <a:buClr>
                <a:schemeClr val="accent1"/>
              </a:buClr>
              <a:buSzPct val="68000"/>
              <a:buFont typeface="Wingdings 3" pitchFamily="18" charset="2"/>
              <a:buChar char=""/>
              <a:defRPr/>
            </a:pPr>
            <a:r>
              <a:rPr lang="en-US" sz="2400" dirty="0" smtClean="0"/>
              <a:t>In network is an HMO and requires a small copayment</a:t>
            </a:r>
          </a:p>
          <a:p>
            <a:pPr marL="182880" indent="-182880">
              <a:lnSpc>
                <a:spcPts val="2600"/>
              </a:lnSpc>
              <a:spcBef>
                <a:spcPts val="1000"/>
              </a:spcBef>
              <a:buClr>
                <a:schemeClr val="accent1"/>
              </a:buClr>
              <a:buSzPct val="68000"/>
              <a:buFont typeface="Wingdings 3" pitchFamily="18" charset="2"/>
              <a:buChar char=""/>
              <a:defRPr/>
            </a:pPr>
            <a:r>
              <a:rPr lang="en-US" sz="2400" dirty="0" smtClean="0"/>
              <a:t>Out of network requires a deductible and coinsurance</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13</a:t>
            </a:r>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left)">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left)">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Medical Expense Plans</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15</a:t>
            </a:fld>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567054"/>
          </a:xfrm>
          <a:prstGeom prst="rect">
            <a:avLst/>
          </a:prstGeom>
        </p:spPr>
      </p:pic>
      <p:sp>
        <p:nvSpPr>
          <p:cNvPr id="17" name="Rectangle 16"/>
          <p:cNvSpPr/>
          <p:nvPr/>
        </p:nvSpPr>
        <p:spPr>
          <a:xfrm>
            <a:off x="381000" y="381000"/>
            <a:ext cx="8763000" cy="5943600"/>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609600"/>
            <a:ext cx="6324600" cy="914400"/>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457200" y="273050"/>
            <a:ext cx="8229600" cy="1403350"/>
          </a:xfrm>
        </p:spPr>
        <p:txBody>
          <a:bodyPr/>
          <a:lstStyle/>
          <a:p>
            <a:r>
              <a:rPr lang="en-US" dirty="0" smtClean="0"/>
              <a:t>Basic Medical Expense</a:t>
            </a:r>
          </a:p>
        </p:txBody>
      </p:sp>
      <p:grpSp>
        <p:nvGrpSpPr>
          <p:cNvPr id="5" name="Group 15"/>
          <p:cNvGrpSpPr/>
          <p:nvPr/>
        </p:nvGrpSpPr>
        <p:grpSpPr>
          <a:xfrm>
            <a:off x="551793" y="1597570"/>
            <a:ext cx="8592207" cy="3999187"/>
            <a:chOff x="551793" y="1676400"/>
            <a:chExt cx="8592207" cy="3999187"/>
          </a:xfrm>
        </p:grpSpPr>
        <p:sp>
          <p:nvSpPr>
            <p:cNvPr id="3" name="Pie 2"/>
            <p:cNvSpPr/>
            <p:nvPr/>
          </p:nvSpPr>
          <p:spPr>
            <a:xfrm>
              <a:off x="551793" y="1802528"/>
              <a:ext cx="4572000" cy="3873059"/>
            </a:xfrm>
            <a:prstGeom prst="pie">
              <a:avLst>
                <a:gd name="adj1" fmla="val 5400000"/>
                <a:gd name="adj2" fmla="val 16200000"/>
              </a:avLst>
            </a:prstGeom>
          </p:spPr>
          <p:style>
            <a:lnRef idx="1">
              <a:schemeClr val="dk1"/>
            </a:lnRef>
            <a:fillRef idx="2">
              <a:schemeClr val="dk1"/>
            </a:fillRef>
            <a:effectRef idx="1">
              <a:schemeClr val="dk1"/>
            </a:effectRef>
            <a:fontRef idx="minor">
              <a:schemeClr val="dk1"/>
            </a:fontRef>
          </p:style>
        </p:sp>
        <p:sp>
          <p:nvSpPr>
            <p:cNvPr id="4" name="Freeform 3"/>
            <p:cNvSpPr/>
            <p:nvPr/>
          </p:nvSpPr>
          <p:spPr>
            <a:xfrm>
              <a:off x="2781300" y="1797269"/>
              <a:ext cx="6362700" cy="3831021"/>
            </a:xfrm>
            <a:custGeom>
              <a:avLst/>
              <a:gdLst>
                <a:gd name="connsiteX0" fmla="*/ 0 w 5753100"/>
                <a:gd name="connsiteY0" fmla="*/ 0 h 4648199"/>
                <a:gd name="connsiteX1" fmla="*/ 5753100 w 5753100"/>
                <a:gd name="connsiteY1" fmla="*/ 0 h 4648199"/>
                <a:gd name="connsiteX2" fmla="*/ 5753100 w 5753100"/>
                <a:gd name="connsiteY2" fmla="*/ 4648199 h 4648199"/>
                <a:gd name="connsiteX3" fmla="*/ 0 w 5753100"/>
                <a:gd name="connsiteY3" fmla="*/ 4648199 h 4648199"/>
                <a:gd name="connsiteX4" fmla="*/ 0 w 5753100"/>
                <a:gd name="connsiteY4" fmla="*/ 0 h 464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4648199">
                  <a:moveTo>
                    <a:pt x="0" y="0"/>
                  </a:moveTo>
                  <a:lnTo>
                    <a:pt x="5753100" y="0"/>
                  </a:lnTo>
                  <a:lnTo>
                    <a:pt x="5753100" y="4648199"/>
                  </a:lnTo>
                  <a:lnTo>
                    <a:pt x="0" y="4648199"/>
                  </a:lnTo>
                  <a:lnTo>
                    <a:pt x="0" y="0"/>
                  </a:lnTo>
                  <a:close/>
                </a:path>
              </a:pathLst>
            </a:custGeom>
          </p:spPr>
          <p:style>
            <a:lnRef idx="0">
              <a:schemeClr val="dk1"/>
            </a:lnRef>
            <a:fillRef idx="3">
              <a:schemeClr val="dk1"/>
            </a:fillRef>
            <a:effectRef idx="3">
              <a:schemeClr val="dk1"/>
            </a:effectRef>
            <a:fontRef idx="minor">
              <a:schemeClr val="lt1"/>
            </a:fontRef>
          </p:style>
          <p:txBody>
            <a:bodyPr spcFirstLastPara="0" vert="horz" wrap="square" lIns="156210" tIns="156210" rIns="4206240" bIns="3409946" numCol="1" spcCol="1270" anchor="ctr" anchorCtr="0">
              <a:noAutofit/>
            </a:bodyPr>
            <a:lstStyle/>
            <a:p>
              <a:pPr lvl="0" algn="ctr" defTabSz="1822450">
                <a:lnSpc>
                  <a:spcPct val="90000"/>
                </a:lnSpc>
                <a:spcBef>
                  <a:spcPct val="0"/>
                </a:spcBef>
                <a:spcAft>
                  <a:spcPct val="35000"/>
                </a:spcAft>
              </a:pPr>
              <a:endParaRPr lang="en-US" sz="30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822450">
                <a:lnSpc>
                  <a:spcPct val="90000"/>
                </a:lnSpc>
                <a:spcBef>
                  <a:spcPct val="0"/>
                </a:spcBef>
                <a:spcAft>
                  <a:spcPct val="35000"/>
                </a:spcAft>
              </a:pPr>
              <a:r>
                <a:rPr lang="en-US" sz="30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 Hospital</a:t>
              </a:r>
              <a:endParaRPr lang="en-US" sz="30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Freeform 10"/>
            <p:cNvSpPr/>
            <p:nvPr/>
          </p:nvSpPr>
          <p:spPr>
            <a:xfrm>
              <a:off x="5334000" y="1676400"/>
              <a:ext cx="3352800" cy="1394463"/>
            </a:xfrm>
            <a:custGeom>
              <a:avLst/>
              <a:gdLst>
                <a:gd name="connsiteX0" fmla="*/ 0 w 2876550"/>
                <a:gd name="connsiteY0" fmla="*/ 0 h 1394463"/>
                <a:gd name="connsiteX1" fmla="*/ 2876550 w 2876550"/>
                <a:gd name="connsiteY1" fmla="*/ 0 h 1394463"/>
                <a:gd name="connsiteX2" fmla="*/ 2876550 w 2876550"/>
                <a:gd name="connsiteY2" fmla="*/ 1394463 h 1394463"/>
                <a:gd name="connsiteX3" fmla="*/ 0 w 2876550"/>
                <a:gd name="connsiteY3" fmla="*/ 1394463 h 1394463"/>
                <a:gd name="connsiteX4" fmla="*/ 0 w 2876550"/>
                <a:gd name="connsiteY4" fmla="*/ 0 h 1394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1394463">
                  <a:moveTo>
                    <a:pt x="0" y="0"/>
                  </a:moveTo>
                  <a:lnTo>
                    <a:pt x="2876550" y="0"/>
                  </a:lnTo>
                  <a:lnTo>
                    <a:pt x="2876550" y="1394463"/>
                  </a:lnTo>
                  <a:lnTo>
                    <a:pt x="0" y="1394463"/>
                  </a:lnTo>
                  <a:lnTo>
                    <a:pt x="0" y="0"/>
                  </a:lnTo>
                  <a:close/>
                </a:path>
              </a:pathLst>
            </a:custGeom>
            <a:noFill/>
            <a:ln>
              <a:noFill/>
            </a:ln>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1" algn="l" defTabSz="1022350">
                <a:lnSpc>
                  <a:spcPct val="90000"/>
                </a:lnSpc>
                <a:spcBef>
                  <a:spcPct val="0"/>
                </a:spcBef>
                <a:spcAft>
                  <a:spcPct val="15000"/>
                </a:spcAft>
              </a:pPr>
              <a:r>
                <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Hospital room/board and Miscellaneous expenses</a:t>
              </a:r>
              <a:endParaRPr 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4" name="Group 14"/>
          <p:cNvGrpSpPr/>
          <p:nvPr/>
        </p:nvGrpSpPr>
        <p:grpSpPr>
          <a:xfrm>
            <a:off x="1270636" y="2897437"/>
            <a:ext cx="7873364" cy="2699319"/>
            <a:chOff x="1270636" y="2976267"/>
            <a:chExt cx="7873364" cy="2699319"/>
          </a:xfrm>
        </p:grpSpPr>
        <p:sp>
          <p:nvSpPr>
            <p:cNvPr id="7" name="Pie 6"/>
            <p:cNvSpPr/>
            <p:nvPr/>
          </p:nvSpPr>
          <p:spPr>
            <a:xfrm>
              <a:off x="1270636" y="3007799"/>
              <a:ext cx="3033349" cy="2667787"/>
            </a:xfrm>
            <a:prstGeom prst="pie">
              <a:avLst>
                <a:gd name="adj1" fmla="val 5400000"/>
                <a:gd name="adj2" fmla="val 16200000"/>
              </a:avLst>
            </a:prstGeom>
          </p:spPr>
          <p:style>
            <a:lnRef idx="1">
              <a:schemeClr val="accent1"/>
            </a:lnRef>
            <a:fillRef idx="2">
              <a:schemeClr val="accent1"/>
            </a:fillRef>
            <a:effectRef idx="1">
              <a:schemeClr val="accent1"/>
            </a:effectRef>
            <a:fontRef idx="minor">
              <a:schemeClr val="dk1"/>
            </a:fontRef>
          </p:style>
        </p:sp>
        <p:sp>
          <p:nvSpPr>
            <p:cNvPr id="8" name="Freeform 7"/>
            <p:cNvSpPr/>
            <p:nvPr/>
          </p:nvSpPr>
          <p:spPr>
            <a:xfrm>
              <a:off x="2781300" y="3011214"/>
              <a:ext cx="6362700" cy="2632841"/>
            </a:xfrm>
            <a:custGeom>
              <a:avLst/>
              <a:gdLst>
                <a:gd name="connsiteX0" fmla="*/ 0 w 5753100"/>
                <a:gd name="connsiteY0" fmla="*/ 0 h 3021326"/>
                <a:gd name="connsiteX1" fmla="*/ 5753100 w 5753100"/>
                <a:gd name="connsiteY1" fmla="*/ 0 h 3021326"/>
                <a:gd name="connsiteX2" fmla="*/ 5753100 w 5753100"/>
                <a:gd name="connsiteY2" fmla="*/ 3021326 h 3021326"/>
                <a:gd name="connsiteX3" fmla="*/ 0 w 5753100"/>
                <a:gd name="connsiteY3" fmla="*/ 3021326 h 3021326"/>
                <a:gd name="connsiteX4" fmla="*/ 0 w 5753100"/>
                <a:gd name="connsiteY4" fmla="*/ 0 h 302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3021326">
                  <a:moveTo>
                    <a:pt x="0" y="0"/>
                  </a:moveTo>
                  <a:lnTo>
                    <a:pt x="5753100" y="0"/>
                  </a:lnTo>
                  <a:lnTo>
                    <a:pt x="5753100" y="3021326"/>
                  </a:lnTo>
                  <a:lnTo>
                    <a:pt x="0" y="3021326"/>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56210" tIns="156210" rIns="4206240" bIns="1783078" numCol="1" spcCol="1270" anchor="ctr" anchorCtr="0">
              <a:noAutofit/>
            </a:bodyPr>
            <a:lstStyle/>
            <a:p>
              <a:pPr lvl="0" algn="ctr" defTabSz="1822450">
                <a:lnSpc>
                  <a:spcPct val="90000"/>
                </a:lnSpc>
                <a:spcBef>
                  <a:spcPct val="0"/>
                </a:spcBef>
                <a:spcAft>
                  <a:spcPct val="35000"/>
                </a:spcAft>
              </a:pPr>
              <a:endParaRPr lang="en-US" sz="20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1822450">
                <a:lnSpc>
                  <a:spcPct val="90000"/>
                </a:lnSpc>
                <a:spcBef>
                  <a:spcPct val="0"/>
                </a:spcBef>
                <a:spcAft>
                  <a:spcPct val="35000"/>
                </a:spcAft>
              </a:pPr>
              <a:r>
                <a:rPr lang="en-US" sz="30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 Surgical  </a:t>
              </a:r>
              <a:endParaRPr lang="en-US" sz="30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Freeform 11"/>
            <p:cNvSpPr/>
            <p:nvPr/>
          </p:nvSpPr>
          <p:spPr>
            <a:xfrm>
              <a:off x="5334000" y="2976267"/>
              <a:ext cx="3810000" cy="1394458"/>
            </a:xfrm>
            <a:custGeom>
              <a:avLst/>
              <a:gdLst>
                <a:gd name="connsiteX0" fmla="*/ 0 w 2876550"/>
                <a:gd name="connsiteY0" fmla="*/ 0 h 1394458"/>
                <a:gd name="connsiteX1" fmla="*/ 2876550 w 2876550"/>
                <a:gd name="connsiteY1" fmla="*/ 0 h 1394458"/>
                <a:gd name="connsiteX2" fmla="*/ 2876550 w 2876550"/>
                <a:gd name="connsiteY2" fmla="*/ 1394458 h 1394458"/>
                <a:gd name="connsiteX3" fmla="*/ 0 w 2876550"/>
                <a:gd name="connsiteY3" fmla="*/ 1394458 h 1394458"/>
                <a:gd name="connsiteX4" fmla="*/ 0 w 2876550"/>
                <a:gd name="connsiteY4" fmla="*/ 0 h 139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1394458">
                  <a:moveTo>
                    <a:pt x="0" y="0"/>
                  </a:moveTo>
                  <a:lnTo>
                    <a:pt x="2876550" y="0"/>
                  </a:lnTo>
                  <a:lnTo>
                    <a:pt x="2876550" y="1394458"/>
                  </a:lnTo>
                  <a:lnTo>
                    <a:pt x="0" y="1394458"/>
                  </a:lnTo>
                  <a:lnTo>
                    <a:pt x="0" y="0"/>
                  </a:lnTo>
                  <a:close/>
                </a:path>
              </a:pathLst>
            </a:custGeom>
            <a:noFill/>
            <a:ln>
              <a:noFill/>
            </a:ln>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1" algn="l" defTabSz="1022350">
                <a:lnSpc>
                  <a:spcPct val="90000"/>
                </a:lnSpc>
                <a:spcBef>
                  <a:spcPct val="0"/>
                </a:spcBef>
                <a:spcAft>
                  <a:spcPct val="150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urgeon’s fees </a:t>
              </a:r>
              <a:endParaRPr 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5" name="Group 13"/>
          <p:cNvGrpSpPr/>
          <p:nvPr/>
        </p:nvGrpSpPr>
        <p:grpSpPr>
          <a:xfrm>
            <a:off x="2084071" y="4244597"/>
            <a:ext cx="7059929" cy="1423942"/>
            <a:chOff x="2084071" y="4449555"/>
            <a:chExt cx="7059929" cy="1423942"/>
          </a:xfrm>
        </p:grpSpPr>
        <p:sp>
          <p:nvSpPr>
            <p:cNvPr id="9" name="Pie 8"/>
            <p:cNvSpPr/>
            <p:nvPr/>
          </p:nvSpPr>
          <p:spPr>
            <a:xfrm>
              <a:off x="2084071" y="4449555"/>
              <a:ext cx="1394458" cy="1394458"/>
            </a:xfrm>
            <a:prstGeom prst="pie">
              <a:avLst>
                <a:gd name="adj1" fmla="val 5400000"/>
                <a:gd name="adj2" fmla="val 16200000"/>
              </a:avLst>
            </a:prstGeom>
          </p:spPr>
          <p:style>
            <a:lnRef idx="1">
              <a:schemeClr val="accent4"/>
            </a:lnRef>
            <a:fillRef idx="2">
              <a:schemeClr val="accent4"/>
            </a:fillRef>
            <a:effectRef idx="1">
              <a:schemeClr val="accent4"/>
            </a:effectRef>
            <a:fontRef idx="minor">
              <a:schemeClr val="dk1"/>
            </a:fontRef>
          </p:style>
        </p:sp>
        <p:sp>
          <p:nvSpPr>
            <p:cNvPr id="10" name="Freeform 9"/>
            <p:cNvSpPr/>
            <p:nvPr/>
          </p:nvSpPr>
          <p:spPr>
            <a:xfrm>
              <a:off x="2781300" y="4465321"/>
              <a:ext cx="6362700" cy="1408176"/>
            </a:xfrm>
            <a:custGeom>
              <a:avLst/>
              <a:gdLst>
                <a:gd name="connsiteX0" fmla="*/ 0 w 5753100"/>
                <a:gd name="connsiteY0" fmla="*/ 0 h 1394458"/>
                <a:gd name="connsiteX1" fmla="*/ 5753100 w 5753100"/>
                <a:gd name="connsiteY1" fmla="*/ 0 h 1394458"/>
                <a:gd name="connsiteX2" fmla="*/ 5753100 w 5753100"/>
                <a:gd name="connsiteY2" fmla="*/ 1394458 h 1394458"/>
                <a:gd name="connsiteX3" fmla="*/ 0 w 5753100"/>
                <a:gd name="connsiteY3" fmla="*/ 1394458 h 1394458"/>
                <a:gd name="connsiteX4" fmla="*/ 0 w 5753100"/>
                <a:gd name="connsiteY4" fmla="*/ 0 h 139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3100" h="1394458">
                  <a:moveTo>
                    <a:pt x="0" y="0"/>
                  </a:moveTo>
                  <a:lnTo>
                    <a:pt x="5753100" y="0"/>
                  </a:lnTo>
                  <a:lnTo>
                    <a:pt x="5753100" y="1394458"/>
                  </a:lnTo>
                  <a:lnTo>
                    <a:pt x="0" y="1394458"/>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56210" tIns="156210" rIns="4206240" bIns="156210" numCol="1" spcCol="1270" anchor="ctr" anchorCtr="0">
              <a:noAutofit/>
            </a:bodyPr>
            <a:lstStyle/>
            <a:p>
              <a:pPr lvl="0" algn="ctr" defTabSz="1822450">
                <a:lnSpc>
                  <a:spcPct val="90000"/>
                </a:lnSpc>
                <a:spcBef>
                  <a:spcPct val="0"/>
                </a:spcBef>
                <a:spcAft>
                  <a:spcPct val="35000"/>
                </a:spcAft>
              </a:pPr>
              <a:r>
                <a:rPr lang="en-US" sz="30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 Medical</a:t>
              </a:r>
              <a:endParaRPr lang="en-US" sz="30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Freeform 12"/>
            <p:cNvSpPr/>
            <p:nvPr/>
          </p:nvSpPr>
          <p:spPr>
            <a:xfrm>
              <a:off x="5334000" y="4465321"/>
              <a:ext cx="3486150" cy="1394458"/>
            </a:xfrm>
            <a:custGeom>
              <a:avLst/>
              <a:gdLst>
                <a:gd name="connsiteX0" fmla="*/ 0 w 2876550"/>
                <a:gd name="connsiteY0" fmla="*/ 0 h 1394458"/>
                <a:gd name="connsiteX1" fmla="*/ 2876550 w 2876550"/>
                <a:gd name="connsiteY1" fmla="*/ 0 h 1394458"/>
                <a:gd name="connsiteX2" fmla="*/ 2876550 w 2876550"/>
                <a:gd name="connsiteY2" fmla="*/ 1394458 h 1394458"/>
                <a:gd name="connsiteX3" fmla="*/ 0 w 2876550"/>
                <a:gd name="connsiteY3" fmla="*/ 1394458 h 1394458"/>
                <a:gd name="connsiteX4" fmla="*/ 0 w 2876550"/>
                <a:gd name="connsiteY4" fmla="*/ 0 h 1394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1394458">
                  <a:moveTo>
                    <a:pt x="0" y="0"/>
                  </a:moveTo>
                  <a:lnTo>
                    <a:pt x="2876550" y="0"/>
                  </a:lnTo>
                  <a:lnTo>
                    <a:pt x="2876550" y="1394458"/>
                  </a:lnTo>
                  <a:lnTo>
                    <a:pt x="0" y="1394458"/>
                  </a:lnTo>
                  <a:lnTo>
                    <a:pt x="0" y="0"/>
                  </a:lnTo>
                  <a:close/>
                </a:path>
              </a:pathLst>
            </a:custGeom>
            <a:noFill/>
            <a:ln>
              <a:noFill/>
            </a:ln>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marL="0" lvl="1" algn="l" defTabSz="1022350">
                <a:lnSpc>
                  <a:spcPct val="90000"/>
                </a:lnSpc>
                <a:spcBef>
                  <a:spcPct val="0"/>
                </a:spcBef>
                <a:spcAft>
                  <a:spcPct val="15000"/>
                </a:spcAft>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onsurgical physician services</a:t>
              </a:r>
              <a:endParaRPr 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15</a:t>
            </a: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2972615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500" fill="hold"/>
                                        <p:tgtEl>
                                          <p:spTgt spid="8194"/>
                                        </p:tgtEl>
                                        <p:attrNameLst>
                                          <p:attrName>ppt_w</p:attrName>
                                        </p:attrNameLst>
                                      </p:cBhvr>
                                      <p:tavLst>
                                        <p:tav tm="0">
                                          <p:val>
                                            <p:fltVal val="0"/>
                                          </p:val>
                                        </p:tav>
                                        <p:tav tm="100000">
                                          <p:val>
                                            <p:strVal val="#ppt_w"/>
                                          </p:val>
                                        </p:tav>
                                      </p:tavLst>
                                    </p:anim>
                                    <p:anim calcmode="lin" valueType="num">
                                      <p:cBhvr>
                                        <p:cTn id="14" dur="500" fill="hold"/>
                                        <p:tgtEl>
                                          <p:spTgt spid="8194"/>
                                        </p:tgtEl>
                                        <p:attrNameLst>
                                          <p:attrName>ppt_h</p:attrName>
                                        </p:attrNameLst>
                                      </p:cBhvr>
                                      <p:tavLst>
                                        <p:tav tm="0">
                                          <p:val>
                                            <p:fltVal val="0"/>
                                          </p:val>
                                        </p:tav>
                                        <p:tav tm="100000">
                                          <p:val>
                                            <p:strVal val="#ppt_h"/>
                                          </p:val>
                                        </p:tav>
                                      </p:tavLst>
                                    </p:anim>
                                    <p:animEffect transition="in" filter="fade">
                                      <p:cBhvr>
                                        <p:cTn id="15" dur="500"/>
                                        <p:tgtEl>
                                          <p:spTgt spid="8194"/>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050" y="4473413"/>
            <a:ext cx="9124950" cy="2003588"/>
            <a:chOff x="19050" y="4473413"/>
            <a:chExt cx="9124950" cy="2003588"/>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 y="4544375"/>
              <a:ext cx="5695950" cy="1932625"/>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3685" y="4473413"/>
              <a:ext cx="3340315" cy="2003588"/>
            </a:xfrm>
            <a:prstGeom prst="rect">
              <a:avLst/>
            </a:prstGeom>
          </p:spPr>
        </p:pic>
      </p:grpSp>
      <p:sp>
        <p:nvSpPr>
          <p:cNvPr id="37891" name="Rectangle 3"/>
          <p:cNvSpPr>
            <a:spLocks noGrp="1" noChangeArrowheads="1"/>
          </p:cNvSpPr>
          <p:nvPr>
            <p:ph idx="1"/>
          </p:nvPr>
        </p:nvSpPr>
        <p:spPr/>
        <p:txBody>
          <a:bodyPr/>
          <a:lstStyle/>
          <a:p>
            <a:pPr>
              <a:spcBef>
                <a:spcPts val="1200"/>
              </a:spcBef>
            </a:pPr>
            <a:r>
              <a:rPr lang="en-US" dirty="0" smtClean="0"/>
              <a:t>Lifetime Maximum</a:t>
            </a:r>
          </a:p>
          <a:p>
            <a:pPr>
              <a:spcBef>
                <a:spcPts val="1200"/>
              </a:spcBef>
            </a:pPr>
            <a:r>
              <a:rPr lang="en-US" dirty="0" smtClean="0"/>
              <a:t>Annual deductible and coinsurance apply</a:t>
            </a:r>
          </a:p>
          <a:p>
            <a:pPr>
              <a:spcBef>
                <a:spcPts val="1200"/>
              </a:spcBef>
            </a:pPr>
            <a:r>
              <a:rPr lang="en-US" dirty="0" smtClean="0"/>
              <a:t>Protects against catastrophic losses</a:t>
            </a:r>
          </a:p>
        </p:txBody>
      </p:sp>
      <p:sp>
        <p:nvSpPr>
          <p:cNvPr id="9218" name="Rectangle 2"/>
          <p:cNvSpPr>
            <a:spLocks noGrp="1" noChangeArrowheads="1"/>
          </p:cNvSpPr>
          <p:nvPr>
            <p:ph type="title"/>
          </p:nvPr>
        </p:nvSpPr>
        <p:spPr>
          <a:xfrm>
            <a:off x="457200" y="274638"/>
            <a:ext cx="8686800" cy="1143000"/>
          </a:xfrm>
        </p:spPr>
        <p:txBody>
          <a:bodyPr>
            <a:normAutofit fontScale="90000"/>
          </a:bodyPr>
          <a:lstStyle/>
          <a:p>
            <a:r>
              <a:rPr lang="en-US" sz="4600" dirty="0" smtClean="0"/>
              <a:t>Major Medical Policy:  </a:t>
            </a:r>
            <a:r>
              <a:rPr lang="en-US" sz="4000" dirty="0" smtClean="0"/>
              <a:t>Characteristics</a:t>
            </a:r>
          </a:p>
        </p:txBody>
      </p:sp>
      <p:sp>
        <p:nvSpPr>
          <p:cNvPr id="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16</a:t>
            </a: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2755193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left)">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954465" y="2346459"/>
            <a:ext cx="6172628" cy="4114800"/>
          </a:xfrm>
          <a:prstGeom prst="rect">
            <a:avLst/>
          </a:prstGeom>
          <a:noFill/>
          <a:ln w="9525">
            <a:noFill/>
            <a:miter lim="800000"/>
            <a:headEnd/>
            <a:tailEnd/>
          </a:ln>
          <a:effectLst/>
        </p:spPr>
      </p:pic>
      <p:sp>
        <p:nvSpPr>
          <p:cNvPr id="38915" name="Rectangle 3"/>
          <p:cNvSpPr>
            <a:spLocks noGrp="1" noChangeArrowheads="1"/>
          </p:cNvSpPr>
          <p:nvPr>
            <p:ph idx="1"/>
          </p:nvPr>
        </p:nvSpPr>
        <p:spPr>
          <a:xfrm>
            <a:off x="533400" y="1295400"/>
            <a:ext cx="8229600" cy="4525962"/>
          </a:xfrm>
        </p:spPr>
        <p:txBody>
          <a:bodyPr>
            <a:normAutofit/>
          </a:bodyPr>
          <a:lstStyle/>
          <a:p>
            <a:pPr>
              <a:spcBef>
                <a:spcPts val="1800"/>
              </a:spcBef>
            </a:pPr>
            <a:r>
              <a:rPr lang="en-US" b="1" dirty="0" smtClean="0">
                <a:solidFill>
                  <a:schemeClr val="accent1"/>
                </a:solidFill>
              </a:rPr>
              <a:t>Stop Loss </a:t>
            </a:r>
            <a:endParaRPr lang="en-US" dirty="0" smtClean="0">
              <a:solidFill>
                <a:schemeClr val="accent1"/>
              </a:solidFill>
            </a:endParaRPr>
          </a:p>
          <a:p>
            <a:pPr lvl="1">
              <a:spcBef>
                <a:spcPts val="600"/>
              </a:spcBef>
            </a:pPr>
            <a:r>
              <a:rPr lang="en-US" sz="2400" dirty="0" smtClean="0"/>
              <a:t>Once the maximum out of pocket dollar limit is reached, the insurer will pay 100% of covered losses – applies annually </a:t>
            </a:r>
          </a:p>
          <a:p>
            <a:pPr>
              <a:spcBef>
                <a:spcPts val="1200"/>
              </a:spcBef>
            </a:pPr>
            <a:r>
              <a:rPr lang="en-US" b="1" dirty="0">
                <a:solidFill>
                  <a:schemeClr val="accent1"/>
                </a:solidFill>
              </a:rPr>
              <a:t>Family Deductible</a:t>
            </a:r>
          </a:p>
          <a:p>
            <a:pPr lvl="1">
              <a:spcBef>
                <a:spcPts val="600"/>
              </a:spcBef>
            </a:pPr>
            <a:r>
              <a:rPr lang="en-US" sz="2400" dirty="0"/>
              <a:t>A maximum of 2 or 3 </a:t>
            </a:r>
            <a:r>
              <a:rPr lang="en-US" sz="2400" dirty="0" smtClean="0"/>
              <a:t/>
            </a:r>
            <a:br>
              <a:rPr lang="en-US" sz="2400" dirty="0" smtClean="0"/>
            </a:br>
            <a:r>
              <a:rPr lang="en-US" sz="2400" dirty="0" smtClean="0"/>
              <a:t>deductibles </a:t>
            </a:r>
            <a:r>
              <a:rPr lang="en-US" sz="2400" dirty="0"/>
              <a:t>will satisfy </a:t>
            </a:r>
            <a:r>
              <a:rPr lang="en-US" sz="2400" dirty="0" smtClean="0"/>
              <a:t/>
            </a:r>
            <a:br>
              <a:rPr lang="en-US" sz="2400" dirty="0" smtClean="0"/>
            </a:br>
            <a:r>
              <a:rPr lang="en-US" sz="2400" dirty="0" smtClean="0"/>
              <a:t>the </a:t>
            </a:r>
            <a:r>
              <a:rPr lang="en-US" sz="2400" dirty="0"/>
              <a:t>requirement for </a:t>
            </a:r>
            <a:r>
              <a:rPr lang="en-US" sz="2400" dirty="0" smtClean="0"/>
              <a:t/>
            </a:r>
            <a:br>
              <a:rPr lang="en-US" sz="2400" dirty="0" smtClean="0"/>
            </a:br>
            <a:r>
              <a:rPr lang="en-US" sz="2400" dirty="0" smtClean="0"/>
              <a:t>whole </a:t>
            </a:r>
            <a:r>
              <a:rPr lang="en-US" sz="2400" dirty="0"/>
              <a:t>family per </a:t>
            </a:r>
            <a:r>
              <a:rPr lang="en-US" sz="2400" dirty="0" smtClean="0"/>
              <a:t/>
            </a:r>
            <a:br>
              <a:rPr lang="en-US" sz="2400" dirty="0" smtClean="0"/>
            </a:br>
            <a:r>
              <a:rPr lang="en-US" sz="2400" dirty="0" smtClean="0"/>
              <a:t>calendar year</a:t>
            </a:r>
            <a:endParaRPr lang="en-US" sz="2400" dirty="0"/>
          </a:p>
        </p:txBody>
      </p:sp>
      <p:sp>
        <p:nvSpPr>
          <p:cNvPr id="10242" name="Rectangle 2"/>
          <p:cNvSpPr>
            <a:spLocks noGrp="1" noChangeArrowheads="1"/>
          </p:cNvSpPr>
          <p:nvPr>
            <p:ph type="title"/>
          </p:nvPr>
        </p:nvSpPr>
        <p:spPr/>
        <p:txBody>
          <a:bodyPr/>
          <a:lstStyle/>
          <a:p>
            <a:r>
              <a:rPr lang="en-US" dirty="0" smtClean="0"/>
              <a:t>Major Medical Policy:  </a:t>
            </a:r>
            <a:r>
              <a:rPr lang="en-US" sz="3600" dirty="0" smtClean="0"/>
              <a:t>Provisions</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18</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2247458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wipe(left)">
                                      <p:cBhvr>
                                        <p:cTn id="11" dur="500"/>
                                        <p:tgtEl>
                                          <p:spTgt spid="389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915">
                                            <p:txEl>
                                              <p:pRg st="2" end="2"/>
                                            </p:txEl>
                                          </p:spTgt>
                                        </p:tgtEl>
                                        <p:attrNameLst>
                                          <p:attrName>style.visibility</p:attrName>
                                        </p:attrNameLst>
                                      </p:cBhvr>
                                      <p:to>
                                        <p:strVal val="visible"/>
                                      </p:to>
                                    </p:set>
                                    <p:animEffect transition="in" filter="wipe(left)">
                                      <p:cBhvr>
                                        <p:cTn id="16" dur="500"/>
                                        <p:tgtEl>
                                          <p:spTgt spid="38915">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8915">
                                            <p:txEl>
                                              <p:pRg st="3" end="3"/>
                                            </p:txEl>
                                          </p:spTgt>
                                        </p:tgtEl>
                                        <p:attrNameLst>
                                          <p:attrName>style.visibility</p:attrName>
                                        </p:attrNameLst>
                                      </p:cBhvr>
                                      <p:to>
                                        <p:strVal val="visible"/>
                                      </p:to>
                                    </p:set>
                                    <p:animEffect transition="in" filter="wipe(left)">
                                      <p:cBhvr>
                                        <p:cTn id="20" dur="5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edigapplansguide.com/wp-content/uploads/2013/08/High-Deductible-Plan-F-has-a-2110-Annual-Deductible.jpeg"/>
          <p:cNvPicPr>
            <a:picLocks noChangeAspect="1" noChangeArrowheads="1"/>
          </p:cNvPicPr>
          <p:nvPr/>
        </p:nvPicPr>
        <p:blipFill>
          <a:blip r:embed="rId3" cstate="print"/>
          <a:srcRect/>
          <a:stretch>
            <a:fillRect/>
          </a:stretch>
        </p:blipFill>
        <p:spPr bwMode="auto">
          <a:xfrm>
            <a:off x="6051879" y="1340013"/>
            <a:ext cx="2682218" cy="2650787"/>
          </a:xfrm>
          <a:prstGeom prst="rect">
            <a:avLst/>
          </a:prstGeom>
          <a:noFill/>
        </p:spPr>
      </p:pic>
      <p:sp>
        <p:nvSpPr>
          <p:cNvPr id="39939" name="Rectangle 3"/>
          <p:cNvSpPr>
            <a:spLocks noGrp="1" noChangeArrowheads="1"/>
          </p:cNvSpPr>
          <p:nvPr>
            <p:ph idx="1"/>
          </p:nvPr>
        </p:nvSpPr>
        <p:spPr/>
        <p:txBody>
          <a:bodyPr/>
          <a:lstStyle/>
          <a:p>
            <a:pPr>
              <a:spcBef>
                <a:spcPts val="2400"/>
              </a:spcBef>
            </a:pPr>
            <a:r>
              <a:rPr lang="en-US" b="1" dirty="0">
                <a:solidFill>
                  <a:schemeClr val="accent1"/>
                </a:solidFill>
              </a:rPr>
              <a:t>Common </a:t>
            </a:r>
            <a:r>
              <a:rPr lang="en-US" b="1" dirty="0" smtClean="0">
                <a:solidFill>
                  <a:schemeClr val="accent1"/>
                </a:solidFill>
              </a:rPr>
              <a:t>Accident Provision</a:t>
            </a:r>
            <a:endParaRPr lang="en-US" b="1" dirty="0">
              <a:solidFill>
                <a:schemeClr val="accent1"/>
              </a:solidFill>
            </a:endParaRPr>
          </a:p>
          <a:p>
            <a:pPr lvl="1">
              <a:spcBef>
                <a:spcPts val="600"/>
              </a:spcBef>
            </a:pPr>
            <a:r>
              <a:rPr lang="en-US" sz="2400" dirty="0"/>
              <a:t>If more than one family </a:t>
            </a:r>
            <a:r>
              <a:rPr lang="en-US" sz="2400" dirty="0" smtClean="0"/>
              <a:t>member</a:t>
            </a:r>
            <a:br>
              <a:rPr lang="en-US" sz="2400" dirty="0" smtClean="0"/>
            </a:br>
            <a:r>
              <a:rPr lang="en-US" sz="2400" dirty="0" smtClean="0"/>
              <a:t>is </a:t>
            </a:r>
            <a:r>
              <a:rPr lang="en-US" sz="2400" dirty="0"/>
              <a:t>injured in a common accident, </a:t>
            </a:r>
            <a:r>
              <a:rPr lang="en-US" sz="2400" dirty="0" smtClean="0"/>
              <a:t/>
            </a:r>
            <a:br>
              <a:rPr lang="en-US" sz="2400" dirty="0" smtClean="0"/>
            </a:br>
            <a:r>
              <a:rPr lang="en-US" sz="2400" dirty="0" smtClean="0"/>
              <a:t>only </a:t>
            </a:r>
            <a:r>
              <a:rPr lang="en-US" sz="2400" dirty="0"/>
              <a:t>one deductible applies</a:t>
            </a:r>
          </a:p>
          <a:p>
            <a:pPr>
              <a:spcBef>
                <a:spcPts val="3600"/>
              </a:spcBef>
            </a:pPr>
            <a:r>
              <a:rPr lang="en-US" b="1" dirty="0">
                <a:solidFill>
                  <a:schemeClr val="accent1"/>
                </a:solidFill>
              </a:rPr>
              <a:t>Deductible Carry-Over</a:t>
            </a:r>
            <a:r>
              <a:rPr lang="en-US" dirty="0">
                <a:solidFill>
                  <a:srgbClr val="C00000"/>
                </a:solidFill>
              </a:rPr>
              <a:t> </a:t>
            </a:r>
            <a:endParaRPr lang="en-US" dirty="0" smtClean="0">
              <a:solidFill>
                <a:schemeClr val="accent1"/>
              </a:solidFill>
            </a:endParaRPr>
          </a:p>
          <a:p>
            <a:pPr lvl="1">
              <a:spcBef>
                <a:spcPts val="600"/>
              </a:spcBef>
            </a:pPr>
            <a:r>
              <a:rPr lang="en-US" dirty="0" smtClean="0"/>
              <a:t>Expenses that meet the deductible in the </a:t>
            </a:r>
            <a:r>
              <a:rPr lang="en-US" dirty="0"/>
              <a:t>last </a:t>
            </a:r>
            <a:r>
              <a:rPr lang="en-US" dirty="0" smtClean="0"/>
              <a:t/>
            </a:r>
            <a:br>
              <a:rPr lang="en-US" dirty="0" smtClean="0"/>
            </a:br>
            <a:r>
              <a:rPr lang="en-US" dirty="0" smtClean="0"/>
              <a:t>3 </a:t>
            </a:r>
            <a:r>
              <a:rPr lang="en-US" dirty="0"/>
              <a:t>months will be carried </a:t>
            </a:r>
            <a:r>
              <a:rPr lang="en-US" dirty="0" smtClean="0"/>
              <a:t>over </a:t>
            </a:r>
            <a:r>
              <a:rPr lang="en-US" dirty="0"/>
              <a:t>to next year </a:t>
            </a:r>
          </a:p>
        </p:txBody>
      </p:sp>
      <p:sp>
        <p:nvSpPr>
          <p:cNvPr id="12290" name="Rectangle 2"/>
          <p:cNvSpPr>
            <a:spLocks noGrp="1" noChangeArrowheads="1"/>
          </p:cNvSpPr>
          <p:nvPr>
            <p:ph type="title"/>
          </p:nvPr>
        </p:nvSpPr>
        <p:spPr/>
        <p:txBody>
          <a:bodyPr/>
          <a:lstStyle/>
          <a:p>
            <a:r>
              <a:rPr lang="en-US" dirty="0" smtClean="0"/>
              <a:t>Major Medical Policy:  </a:t>
            </a:r>
            <a:r>
              <a:rPr lang="en-US" sz="3600" dirty="0" smtClean="0"/>
              <a:t>Provisions</a:t>
            </a:r>
          </a:p>
        </p:txBody>
      </p:sp>
      <p:sp>
        <p:nvSpPr>
          <p:cNvPr id="9"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18</a:t>
            </a: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87446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Effect transition="in" filter="wipe(left)">
                                      <p:cBhvr>
                                        <p:cTn id="11" dur="500"/>
                                        <p:tgtEl>
                                          <p:spTgt spid="3993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939">
                                            <p:txEl>
                                              <p:pRg st="2" end="2"/>
                                            </p:txEl>
                                          </p:spTgt>
                                        </p:tgtEl>
                                        <p:attrNameLst>
                                          <p:attrName>style.visibility</p:attrName>
                                        </p:attrNameLst>
                                      </p:cBhvr>
                                      <p:to>
                                        <p:strVal val="visible"/>
                                      </p:to>
                                    </p:set>
                                    <p:animEffect transition="in" filter="wipe(left)">
                                      <p:cBhvr>
                                        <p:cTn id="16" dur="500"/>
                                        <p:tgtEl>
                                          <p:spTgt spid="39939">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939">
                                            <p:txEl>
                                              <p:pRg st="3" end="3"/>
                                            </p:txEl>
                                          </p:spTgt>
                                        </p:tgtEl>
                                        <p:attrNameLst>
                                          <p:attrName>style.visibility</p:attrName>
                                        </p:attrNameLst>
                                      </p:cBhvr>
                                      <p:to>
                                        <p:strVal val="visible"/>
                                      </p:to>
                                    </p:set>
                                    <p:animEffect transition="in" filter="wipe(left)">
                                      <p:cBhvr>
                                        <p:cTn id="20"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3600" y="3733800"/>
            <a:ext cx="5172135" cy="2704200"/>
          </a:xfrm>
          <a:prstGeom prst="rect">
            <a:avLst/>
          </a:prstGeom>
        </p:spPr>
      </p:pic>
      <p:sp>
        <p:nvSpPr>
          <p:cNvPr id="2" name="Title 1"/>
          <p:cNvSpPr>
            <a:spLocks noGrp="1"/>
          </p:cNvSpPr>
          <p:nvPr>
            <p:ph type="title"/>
          </p:nvPr>
        </p:nvSpPr>
        <p:spPr/>
        <p:txBody>
          <a:bodyPr/>
          <a:lstStyle/>
          <a:p>
            <a:r>
              <a:rPr lang="en-US" dirty="0" smtClean="0"/>
              <a:t>Overview</a:t>
            </a:r>
            <a:endParaRPr lang="en-US" dirty="0"/>
          </a:p>
        </p:txBody>
      </p:sp>
      <p:sp>
        <p:nvSpPr>
          <p:cNvPr id="7" name="Rounded Rectangle 6"/>
          <p:cNvSpPr/>
          <p:nvPr/>
        </p:nvSpPr>
        <p:spPr>
          <a:xfrm>
            <a:off x="536122" y="1295400"/>
            <a:ext cx="4041321"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t>General Definitions</a:t>
            </a:r>
            <a:endParaRPr lang="en-US" sz="2200" dirty="0"/>
          </a:p>
        </p:txBody>
      </p:sp>
      <p:sp>
        <p:nvSpPr>
          <p:cNvPr id="8" name="Rounded Rectangle 7"/>
          <p:cNvSpPr/>
          <p:nvPr/>
        </p:nvSpPr>
        <p:spPr>
          <a:xfrm>
            <a:off x="536122" y="1905000"/>
            <a:ext cx="4041321" cy="533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200" dirty="0" smtClean="0"/>
              <a:t>Classifications of Plans</a:t>
            </a:r>
            <a:endParaRPr lang="en-US" sz="2200" dirty="0"/>
          </a:p>
        </p:txBody>
      </p:sp>
      <p:sp>
        <p:nvSpPr>
          <p:cNvPr id="9" name="Rounded Rectangle 8"/>
          <p:cNvSpPr/>
          <p:nvPr/>
        </p:nvSpPr>
        <p:spPr>
          <a:xfrm>
            <a:off x="536122" y="2514600"/>
            <a:ext cx="4041321" cy="533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t>Service Providers</a:t>
            </a:r>
            <a:endParaRPr lang="en-US" sz="2200" dirty="0"/>
          </a:p>
        </p:txBody>
      </p:sp>
      <p:sp>
        <p:nvSpPr>
          <p:cNvPr id="10" name="Rounded Rectangle 9"/>
          <p:cNvSpPr/>
          <p:nvPr/>
        </p:nvSpPr>
        <p:spPr>
          <a:xfrm>
            <a:off x="536122" y="3124200"/>
            <a:ext cx="4041321" cy="533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dirty="0" smtClean="0"/>
              <a:t>Medical Expense Plans</a:t>
            </a:r>
            <a:endParaRPr lang="en-US" sz="2200" dirty="0"/>
          </a:p>
        </p:txBody>
      </p:sp>
      <p:sp>
        <p:nvSpPr>
          <p:cNvPr id="11" name="Rounded Rectangle 10"/>
          <p:cNvSpPr/>
          <p:nvPr/>
        </p:nvSpPr>
        <p:spPr>
          <a:xfrm>
            <a:off x="4648200" y="1295400"/>
            <a:ext cx="4191000" cy="5334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200" dirty="0" smtClean="0"/>
              <a:t>Benefits and Provisions</a:t>
            </a:r>
            <a:endParaRPr lang="en-US" sz="2200" dirty="0"/>
          </a:p>
        </p:txBody>
      </p:sp>
      <p:sp>
        <p:nvSpPr>
          <p:cNvPr id="12" name="Rounded Rectangle 11"/>
          <p:cNvSpPr/>
          <p:nvPr/>
        </p:nvSpPr>
        <p:spPr>
          <a:xfrm>
            <a:off x="4648200" y="1905000"/>
            <a:ext cx="4191000" cy="533400"/>
          </a:xfrm>
          <a:prstGeom prst="round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16200000" scaled="1"/>
            <a:tileRect/>
          </a:gradFill>
          <a:ln>
            <a:solidFill>
              <a:schemeClr val="bg2">
                <a:lumMod val="2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200" dirty="0" smtClean="0"/>
              <a:t>Limited Policies</a:t>
            </a:r>
            <a:endParaRPr lang="en-US" sz="2200" dirty="0"/>
          </a:p>
        </p:txBody>
      </p:sp>
      <p:sp>
        <p:nvSpPr>
          <p:cNvPr id="13" name="Rounded Rectangle 12"/>
          <p:cNvSpPr/>
          <p:nvPr/>
        </p:nvSpPr>
        <p:spPr>
          <a:xfrm>
            <a:off x="4648200" y="2514600"/>
            <a:ext cx="4191000" cy="533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200" dirty="0" smtClean="0"/>
              <a:t>Common Exclusions</a:t>
            </a:r>
            <a:endParaRPr lang="en-US" sz="2200" dirty="0"/>
          </a:p>
        </p:txBody>
      </p:sp>
      <p:sp>
        <p:nvSpPr>
          <p:cNvPr id="14" name="Rounded Rectangle 13"/>
          <p:cNvSpPr/>
          <p:nvPr/>
        </p:nvSpPr>
        <p:spPr>
          <a:xfrm>
            <a:off x="4648200" y="3124200"/>
            <a:ext cx="4191000" cy="533400"/>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16200000" scaled="1"/>
            <a:tileRect/>
          </a:gra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Dental Insurance</a:t>
            </a:r>
            <a:endParaRPr lang="en-US" sz="2200" dirty="0"/>
          </a:p>
        </p:txBody>
      </p:sp>
      <p:sp>
        <p:nvSpPr>
          <p:cNvPr id="1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2</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1921480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8"/>
          <p:cNvSpPr>
            <a:spLocks noChangeArrowheads="1"/>
          </p:cNvSpPr>
          <p:nvPr/>
        </p:nvSpPr>
        <p:spPr bwMode="auto">
          <a:xfrm>
            <a:off x="182880" y="3459480"/>
            <a:ext cx="7467600" cy="1219200"/>
          </a:xfrm>
          <a:prstGeom prst="rect">
            <a:avLst/>
          </a:prstGeom>
          <a:ln>
            <a:headEnd/>
            <a:tailEnd/>
          </a:ln>
          <a:scene3d>
            <a:camera prst="isometricOffAxis1Right"/>
            <a:lightRig rig="glow" dir="t">
              <a:rot lat="0" lon="0" rev="6360000"/>
            </a:lightRig>
          </a:scene3d>
          <a:sp3d contourW="1000" prstMaterial="flat">
            <a:bevelT w="95250" h="101600"/>
            <a:contourClr>
              <a:schemeClr val="dk1">
                <a:satMod val="300000"/>
              </a:schemeClr>
            </a:contourClr>
          </a:sp3d>
        </p:spPr>
        <p:style>
          <a:lnRef idx="0">
            <a:schemeClr val="dk1"/>
          </a:lnRef>
          <a:fillRef idx="3">
            <a:schemeClr val="dk1"/>
          </a:fillRef>
          <a:effectRef idx="3">
            <a:schemeClr val="dk1"/>
          </a:effectRef>
          <a:fontRef idx="minor">
            <a:schemeClr val="lt1"/>
          </a:fontRef>
        </p:style>
        <p:txBody>
          <a:bodyPr wrap="none" lIns="365760" tIns="91440" anchor="t" anchorCtr="0">
            <a:scene3d>
              <a:camera prst="orthographicFront"/>
              <a:lightRig rig="soft" dir="t">
                <a:rot lat="0" lon="0" rev="10800000"/>
              </a:lightRig>
            </a:scene3d>
            <a:sp3d>
              <a:bevelT w="27940" h="12700"/>
              <a:contourClr>
                <a:srgbClr val="DDDDDD"/>
              </a:contourClr>
            </a:sp3d>
          </a:bodyPr>
          <a:lstStyle/>
          <a:p>
            <a:r>
              <a:rPr lang="en-US" sz="3200" b="1" spc="150">
                <a:ln w="11430"/>
                <a:solidFill>
                  <a:srgbClr val="F8F8F8"/>
                </a:solidFill>
                <a:effectLst>
                  <a:outerShdw blurRad="25400" algn="tl" rotWithShape="0">
                    <a:srgbClr val="000000">
                      <a:alpha val="43000"/>
                    </a:srgbClr>
                  </a:outerShdw>
                </a:effectLst>
              </a:rPr>
              <a:t>Supplemental Medical </a:t>
            </a:r>
            <a:r>
              <a:rPr lang="en-US" sz="3200" b="1" spc="150" smtClean="0">
                <a:ln w="11430"/>
                <a:solidFill>
                  <a:srgbClr val="F8F8F8"/>
                </a:solidFill>
                <a:effectLst>
                  <a:outerShdw blurRad="25400" algn="tl" rotWithShape="0">
                    <a:srgbClr val="000000">
                      <a:alpha val="43000"/>
                    </a:srgbClr>
                  </a:outerShdw>
                </a:effectLst>
              </a:rPr>
              <a:t>Expense</a:t>
            </a:r>
            <a:endParaRPr lang="en-US" sz="3200" b="1" spc="150">
              <a:ln w="11430"/>
              <a:solidFill>
                <a:srgbClr val="F8F8F8"/>
              </a:solidFill>
              <a:effectLst>
                <a:outerShdw blurRad="25400" algn="tl" rotWithShape="0">
                  <a:srgbClr val="000000">
                    <a:alpha val="43000"/>
                  </a:srgbClr>
                </a:outerShdw>
              </a:effectLst>
            </a:endParaRPr>
          </a:p>
        </p:txBody>
      </p:sp>
      <p:sp>
        <p:nvSpPr>
          <p:cNvPr id="8" name="Rectangle 4"/>
          <p:cNvSpPr>
            <a:spLocks noChangeArrowheads="1"/>
          </p:cNvSpPr>
          <p:nvPr/>
        </p:nvSpPr>
        <p:spPr bwMode="auto">
          <a:xfrm>
            <a:off x="762000" y="3505200"/>
            <a:ext cx="8077200" cy="2971800"/>
          </a:xfrm>
          <a:prstGeom prst="rect">
            <a:avLst/>
          </a:prstGeom>
          <a:ln>
            <a:headEnd/>
            <a:tailEnd/>
          </a:ln>
          <a:scene3d>
            <a:camera prst="isometricOffAxis1Top"/>
            <a:lightRig rig="balanced" dir="t">
              <a:rot lat="0" lon="0" rev="5100000"/>
            </a:lightRig>
          </a:scene3d>
          <a:sp3d contourW="6350">
            <a:bevelT w="29210" h="12700"/>
            <a:contourClr>
              <a:schemeClr val="accent4">
                <a:shade val="30000"/>
                <a:satMod val="130000"/>
              </a:schemeClr>
            </a:contourClr>
          </a:sp3d>
        </p:spPr>
        <p:style>
          <a:lnRef idx="0">
            <a:schemeClr val="accent4"/>
          </a:lnRef>
          <a:fillRef idx="3">
            <a:schemeClr val="accent4"/>
          </a:fillRef>
          <a:effectRef idx="3">
            <a:schemeClr val="accent4"/>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endParaRPr lang="en-US" sz="3200" b="1" spc="150" dirty="0">
              <a:ln w="11430"/>
              <a:solidFill>
                <a:srgbClr val="F8F8F8"/>
              </a:solidFill>
              <a:effectLst>
                <a:outerShdw blurRad="25400" algn="tl" rotWithShape="0">
                  <a:srgbClr val="000000">
                    <a:alpha val="43000"/>
                  </a:srgbClr>
                </a:outerShdw>
              </a:effectLst>
            </a:endParaRPr>
          </a:p>
        </p:txBody>
      </p:sp>
      <p:sp>
        <p:nvSpPr>
          <p:cNvPr id="40963" name="Rectangle 3"/>
          <p:cNvSpPr>
            <a:spLocks noGrp="1" noChangeArrowheads="1"/>
          </p:cNvSpPr>
          <p:nvPr>
            <p:ph idx="1"/>
          </p:nvPr>
        </p:nvSpPr>
        <p:spPr/>
        <p:txBody>
          <a:bodyPr/>
          <a:lstStyle/>
          <a:p>
            <a:r>
              <a:rPr lang="en-US" b="1" dirty="0" smtClean="0">
                <a:solidFill>
                  <a:schemeClr val="accent1"/>
                </a:solidFill>
              </a:rPr>
              <a:t>Corridor Deductible</a:t>
            </a:r>
            <a:endParaRPr lang="en-US" dirty="0" smtClean="0">
              <a:solidFill>
                <a:schemeClr val="accent1"/>
              </a:solidFill>
            </a:endParaRPr>
          </a:p>
          <a:p>
            <a:pPr lvl="1"/>
            <a:r>
              <a:rPr lang="en-US" sz="2400" dirty="0" smtClean="0"/>
              <a:t>Between basic and supplemental plan paid </a:t>
            </a:r>
            <a:br>
              <a:rPr lang="en-US" sz="2400" dirty="0" smtClean="0"/>
            </a:br>
            <a:r>
              <a:rPr lang="en-US" sz="2400" dirty="0" smtClean="0"/>
              <a:t>by the insured</a:t>
            </a:r>
          </a:p>
        </p:txBody>
      </p:sp>
      <p:sp>
        <p:nvSpPr>
          <p:cNvPr id="13314" name="Rectangle 2"/>
          <p:cNvSpPr>
            <a:spLocks noGrp="1" noChangeArrowheads="1"/>
          </p:cNvSpPr>
          <p:nvPr>
            <p:ph type="title"/>
          </p:nvPr>
        </p:nvSpPr>
        <p:spPr/>
        <p:txBody>
          <a:bodyPr/>
          <a:lstStyle/>
          <a:p>
            <a:r>
              <a:rPr lang="en-US" dirty="0" smtClean="0"/>
              <a:t>Supplemental Major Medical </a:t>
            </a:r>
          </a:p>
        </p:txBody>
      </p:sp>
      <p:sp>
        <p:nvSpPr>
          <p:cNvPr id="15" name="Rectangle 8"/>
          <p:cNvSpPr>
            <a:spLocks noChangeArrowheads="1"/>
          </p:cNvSpPr>
          <p:nvPr/>
        </p:nvSpPr>
        <p:spPr bwMode="auto">
          <a:xfrm>
            <a:off x="762000" y="3962400"/>
            <a:ext cx="8534400" cy="1066800"/>
          </a:xfrm>
          <a:prstGeom prst="homePlat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headEnd/>
            <a:tailEnd/>
          </a:ln>
          <a:scene3d>
            <a:camera prst="isometricOffAxis1Right"/>
            <a:lightRig rig="balanced" dir="t">
              <a:rot lat="0" lon="0" rev="5100000"/>
            </a:lightRig>
          </a:scene3d>
          <a:sp3d contourW="6350">
            <a:bevelT w="101600" h="1016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wrap="none" lIns="365760" tIns="91440" anchor="t" anchorCtr="0">
            <a:scene3d>
              <a:camera prst="orthographicFront"/>
              <a:lightRig rig="soft" dir="t">
                <a:rot lat="0" lon="0" rev="10800000"/>
              </a:lightRig>
            </a:scene3d>
            <a:sp3d>
              <a:bevelT w="27940" h="12700"/>
              <a:contourClr>
                <a:srgbClr val="DDDDDD"/>
              </a:contourClr>
            </a:sp3d>
          </a:bodyPr>
          <a:lstStyle/>
          <a:p>
            <a:r>
              <a:rPr lang="en-US" sz="3200" b="1" spc="150" dirty="0">
                <a:ln w="11430"/>
                <a:solidFill>
                  <a:srgbClr val="F8F8F8"/>
                </a:solidFill>
                <a:effectLst>
                  <a:outerShdw blurRad="25400" algn="tl" rotWithShape="0">
                    <a:srgbClr val="000000">
                      <a:alpha val="43000"/>
                    </a:srgbClr>
                  </a:outerShdw>
                </a:effectLst>
              </a:rPr>
              <a:t>Corridor Deductible</a:t>
            </a:r>
          </a:p>
        </p:txBody>
      </p:sp>
      <p:sp>
        <p:nvSpPr>
          <p:cNvPr id="40964" name="Rectangle 4"/>
          <p:cNvSpPr>
            <a:spLocks noChangeArrowheads="1"/>
          </p:cNvSpPr>
          <p:nvPr/>
        </p:nvSpPr>
        <p:spPr bwMode="auto">
          <a:xfrm>
            <a:off x="1524000" y="4648200"/>
            <a:ext cx="7239000" cy="91440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headEnd/>
            <a:tailEnd/>
          </a:ln>
          <a:scene3d>
            <a:camera prst="isometricOffAxis1Right"/>
            <a:lightRig rig="balanced" dir="t">
              <a:rot lat="0" lon="0" rev="5100000"/>
            </a:lightRig>
          </a:scene3d>
          <a:sp3d contourW="6350">
            <a:bevelT w="101600" h="101600"/>
            <a:contourClr>
              <a:schemeClr val="accent5">
                <a:shade val="30000"/>
                <a:satMod val="130000"/>
              </a:schemeClr>
            </a:contourClr>
          </a:sp3d>
        </p:spPr>
        <p:style>
          <a:lnRef idx="0">
            <a:schemeClr val="accent5"/>
          </a:lnRef>
          <a:fillRef idx="3">
            <a:schemeClr val="accent5"/>
          </a:fillRef>
          <a:effectRef idx="3">
            <a:schemeClr val="accent5"/>
          </a:effectRef>
          <a:fontRef idx="minor">
            <a:schemeClr val="lt1"/>
          </a:fontRef>
        </p:style>
        <p:txBody>
          <a:bodyPr wrap="none" lIns="365760" tIns="91440" anchor="t" anchorCtr="0">
            <a:scene3d>
              <a:camera prst="orthographicFront"/>
              <a:lightRig rig="soft" dir="t">
                <a:rot lat="0" lon="0" rev="10800000"/>
              </a:lightRig>
            </a:scene3d>
            <a:sp3d>
              <a:bevelT w="27940" h="12700"/>
              <a:contourClr>
                <a:srgbClr val="DDDDDD"/>
              </a:contourClr>
            </a:sp3d>
          </a:bodyPr>
          <a:lstStyle/>
          <a:p>
            <a:r>
              <a:rPr lang="en-US" sz="3200" b="1" spc="150" dirty="0" smtClean="0">
                <a:ln w="11430"/>
                <a:solidFill>
                  <a:srgbClr val="F8F8F8"/>
                </a:solidFill>
                <a:effectLst>
                  <a:outerShdw blurRad="25400" algn="tl" rotWithShape="0">
                    <a:srgbClr val="000000">
                      <a:alpha val="43000"/>
                    </a:srgbClr>
                  </a:outerShdw>
                </a:effectLst>
              </a:rPr>
              <a:t>Basic Medical Expense</a:t>
            </a:r>
            <a:endParaRPr lang="en-US" sz="3200" b="1" spc="150" dirty="0">
              <a:ln w="11430"/>
              <a:solidFill>
                <a:srgbClr val="F8F8F8"/>
              </a:solidFill>
              <a:effectLst>
                <a:outerShdw blurRad="25400" algn="tl" rotWithShape="0">
                  <a:srgbClr val="000000">
                    <a:alpha val="43000"/>
                  </a:srgbClr>
                </a:outerShdw>
              </a:effectLst>
            </a:endParaRPr>
          </a:p>
        </p:txBody>
      </p:sp>
      <p:sp>
        <p:nvSpPr>
          <p:cNvPr id="9"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19</a:t>
            </a: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3401294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Effect transition="in" filter="wipe(left)">
                                      <p:cBhvr>
                                        <p:cTn id="11" dur="500"/>
                                        <p:tgtEl>
                                          <p:spTgt spid="4096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Comprehensive Major Medical </a:t>
            </a:r>
          </a:p>
        </p:txBody>
      </p:sp>
      <p:sp>
        <p:nvSpPr>
          <p:cNvPr id="8" name="Oval 7"/>
          <p:cNvSpPr/>
          <p:nvPr/>
        </p:nvSpPr>
        <p:spPr>
          <a:xfrm>
            <a:off x="2194287" y="1562624"/>
            <a:ext cx="4496502" cy="1561576"/>
          </a:xfrm>
          <a:prstGeom prst="ellipse">
            <a:avLst/>
          </a:prstGeom>
          <a:scene3d>
            <a:camera prst="orthographicFront"/>
            <a:lightRig rig="flat" dir="t"/>
          </a:scene3d>
          <a:sp3d z="-190500" extrusionH="12700" prstMaterial="matte"/>
        </p:spPr>
        <p:style>
          <a:lnRef idx="0">
            <a:schemeClr val="accent3">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1" name="Down Arrow 10"/>
          <p:cNvSpPr/>
          <p:nvPr/>
        </p:nvSpPr>
        <p:spPr>
          <a:xfrm>
            <a:off x="4052887" y="5166360"/>
            <a:ext cx="809625" cy="518160"/>
          </a:xfrm>
          <a:prstGeom prst="downArrow">
            <a:avLst/>
          </a:prstGeom>
        </p:spPr>
        <p:style>
          <a:lnRef idx="0">
            <a:schemeClr val="dk1"/>
          </a:lnRef>
          <a:fillRef idx="3">
            <a:schemeClr val="dk1"/>
          </a:fillRef>
          <a:effectRef idx="3">
            <a:schemeClr val="dk1"/>
          </a:effectRef>
          <a:fontRef idx="minor">
            <a:schemeClr val="lt1"/>
          </a:fontRef>
        </p:style>
      </p:sp>
      <p:sp>
        <p:nvSpPr>
          <p:cNvPr id="12" name="Freeform 11"/>
          <p:cNvSpPr/>
          <p:nvPr/>
        </p:nvSpPr>
        <p:spPr>
          <a:xfrm>
            <a:off x="5836928" y="3627116"/>
            <a:ext cx="2819392" cy="1554470"/>
          </a:xfrm>
          <a:custGeom>
            <a:avLst/>
            <a:gdLst>
              <a:gd name="connsiteX0" fmla="*/ 0 w 2057393"/>
              <a:gd name="connsiteY0" fmla="*/ 0 h 1554470"/>
              <a:gd name="connsiteX1" fmla="*/ 2057393 w 2057393"/>
              <a:gd name="connsiteY1" fmla="*/ 0 h 1554470"/>
              <a:gd name="connsiteX2" fmla="*/ 2057393 w 2057393"/>
              <a:gd name="connsiteY2" fmla="*/ 1554470 h 1554470"/>
              <a:gd name="connsiteX3" fmla="*/ 0 w 2057393"/>
              <a:gd name="connsiteY3" fmla="*/ 1554470 h 1554470"/>
              <a:gd name="connsiteX4" fmla="*/ 0 w 2057393"/>
              <a:gd name="connsiteY4" fmla="*/ 0 h 155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393" h="1554470">
                <a:moveTo>
                  <a:pt x="0" y="0"/>
                </a:moveTo>
                <a:lnTo>
                  <a:pt x="2057393" y="0"/>
                </a:lnTo>
                <a:lnTo>
                  <a:pt x="2057393" y="1554470"/>
                </a:lnTo>
                <a:lnTo>
                  <a:pt x="0" y="1554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r" defTabSz="844550">
              <a:lnSpc>
                <a:spcPct val="90000"/>
              </a:lnSpc>
              <a:spcBef>
                <a:spcPct val="0"/>
              </a:spcBef>
              <a:spcAft>
                <a:spcPct val="35000"/>
              </a:spcAft>
            </a:pPr>
            <a:r>
              <a:rPr lang="en-US" sz="2400" kern="1200" dirty="0" smtClean="0"/>
              <a:t>Requires a </a:t>
            </a:r>
            <a:r>
              <a:rPr lang="en-US" sz="2400" b="1" kern="1200" dirty="0" smtClean="0">
                <a:solidFill>
                  <a:schemeClr val="accent1"/>
                </a:solidFill>
              </a:rPr>
              <a:t>deductible and coinsurance</a:t>
            </a:r>
            <a:r>
              <a:rPr lang="en-US" sz="2400" b="1" kern="1200" dirty="0" smtClean="0">
                <a:solidFill>
                  <a:srgbClr val="C00000"/>
                </a:solidFill>
              </a:rPr>
              <a:t> </a:t>
            </a:r>
            <a:br>
              <a:rPr lang="en-US" sz="2400" b="1" kern="1200" dirty="0" smtClean="0">
                <a:solidFill>
                  <a:srgbClr val="C00000"/>
                </a:solidFill>
              </a:rPr>
            </a:br>
            <a:r>
              <a:rPr lang="en-US" sz="2400" kern="1200" dirty="0" smtClean="0"/>
              <a:t>up to the</a:t>
            </a:r>
            <a:r>
              <a:rPr lang="en-US" sz="2400" b="1" kern="1200" dirty="0" smtClean="0"/>
              <a:t> </a:t>
            </a:r>
            <a:r>
              <a:rPr lang="en-US" sz="2400" b="1" kern="1200" dirty="0" smtClean="0">
                <a:solidFill>
                  <a:schemeClr val="accent1"/>
                </a:solidFill>
              </a:rPr>
              <a:t>stop loss</a:t>
            </a:r>
            <a:endParaRPr lang="en-US" sz="2400" kern="1200" dirty="0">
              <a:solidFill>
                <a:schemeClr val="accent1"/>
              </a:solidFill>
            </a:endParaRPr>
          </a:p>
        </p:txBody>
      </p:sp>
      <p:sp>
        <p:nvSpPr>
          <p:cNvPr id="13" name="Freeform 12"/>
          <p:cNvSpPr/>
          <p:nvPr/>
        </p:nvSpPr>
        <p:spPr>
          <a:xfrm>
            <a:off x="3459480" y="3124200"/>
            <a:ext cx="1908815" cy="1908815"/>
          </a:xfrm>
          <a:custGeom>
            <a:avLst/>
            <a:gdLst>
              <a:gd name="connsiteX0" fmla="*/ 0 w 1457325"/>
              <a:gd name="connsiteY0" fmla="*/ 728663 h 1457325"/>
              <a:gd name="connsiteX1" fmla="*/ 728663 w 1457325"/>
              <a:gd name="connsiteY1" fmla="*/ 0 h 1457325"/>
              <a:gd name="connsiteX2" fmla="*/ 1457326 w 1457325"/>
              <a:gd name="connsiteY2" fmla="*/ 728663 h 1457325"/>
              <a:gd name="connsiteX3" fmla="*/ 728663 w 1457325"/>
              <a:gd name="connsiteY3" fmla="*/ 1457326 h 1457325"/>
              <a:gd name="connsiteX4" fmla="*/ 0 w 1457325"/>
              <a:gd name="connsiteY4" fmla="*/ 728663 h 145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5" h="1457325">
                <a:moveTo>
                  <a:pt x="0" y="728663"/>
                </a:moveTo>
                <a:cubicBezTo>
                  <a:pt x="0" y="326234"/>
                  <a:pt x="326234" y="0"/>
                  <a:pt x="728663" y="0"/>
                </a:cubicBezTo>
                <a:cubicBezTo>
                  <a:pt x="1131092" y="0"/>
                  <a:pt x="1457326" y="326234"/>
                  <a:pt x="1457326" y="728663"/>
                </a:cubicBezTo>
                <a:cubicBezTo>
                  <a:pt x="1457326" y="1131092"/>
                  <a:pt x="1131092" y="1457326"/>
                  <a:pt x="728663" y="1457326"/>
                </a:cubicBezTo>
                <a:cubicBezTo>
                  <a:pt x="326234" y="1457326"/>
                  <a:pt x="0" y="1131092"/>
                  <a:pt x="0" y="72866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35010" tIns="235010" rIns="235010" bIns="235010" numCol="1" spcCol="1270" anchor="ctr" anchorCtr="0">
            <a:noAutofit/>
          </a:bodyPr>
          <a:lstStyle/>
          <a:p>
            <a:pPr lvl="0" algn="ctr" defTabSz="755650">
              <a:lnSpc>
                <a:spcPct val="90000"/>
              </a:lnSpc>
              <a:spcBef>
                <a:spcPct val="0"/>
              </a:spcBef>
              <a:spcAft>
                <a:spcPct val="35000"/>
              </a:spcAft>
            </a:pPr>
            <a:r>
              <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Most Complete Hospital</a:t>
            </a:r>
            <a:br>
              <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Coverage</a:t>
            </a:r>
            <a:endParaRPr lang="en-US" sz="24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Freeform 13"/>
          <p:cNvSpPr/>
          <p:nvPr/>
        </p:nvSpPr>
        <p:spPr>
          <a:xfrm>
            <a:off x="2666999" y="1722119"/>
            <a:ext cx="1600201" cy="1600201"/>
          </a:xfrm>
          <a:custGeom>
            <a:avLst/>
            <a:gdLst>
              <a:gd name="connsiteX0" fmla="*/ 0 w 1457325"/>
              <a:gd name="connsiteY0" fmla="*/ 728663 h 1457325"/>
              <a:gd name="connsiteX1" fmla="*/ 728663 w 1457325"/>
              <a:gd name="connsiteY1" fmla="*/ 0 h 1457325"/>
              <a:gd name="connsiteX2" fmla="*/ 1457326 w 1457325"/>
              <a:gd name="connsiteY2" fmla="*/ 728663 h 1457325"/>
              <a:gd name="connsiteX3" fmla="*/ 728663 w 1457325"/>
              <a:gd name="connsiteY3" fmla="*/ 1457326 h 1457325"/>
              <a:gd name="connsiteX4" fmla="*/ 0 w 1457325"/>
              <a:gd name="connsiteY4" fmla="*/ 728663 h 145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5" h="1457325">
                <a:moveTo>
                  <a:pt x="0" y="728663"/>
                </a:moveTo>
                <a:cubicBezTo>
                  <a:pt x="0" y="326234"/>
                  <a:pt x="326234" y="0"/>
                  <a:pt x="728663" y="0"/>
                </a:cubicBezTo>
                <a:cubicBezTo>
                  <a:pt x="1131092" y="0"/>
                  <a:pt x="1457326" y="326234"/>
                  <a:pt x="1457326" y="728663"/>
                </a:cubicBezTo>
                <a:cubicBezTo>
                  <a:pt x="1457326" y="1131092"/>
                  <a:pt x="1131092" y="1457326"/>
                  <a:pt x="728663" y="1457326"/>
                </a:cubicBezTo>
                <a:cubicBezTo>
                  <a:pt x="326234" y="1457326"/>
                  <a:pt x="0" y="1131092"/>
                  <a:pt x="0" y="728663"/>
                </a:cubicBez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238820" tIns="238820" rIns="238820" bIns="238820" numCol="1" spcCol="1270" anchor="ctr" anchorCtr="0">
            <a:noAutofit/>
          </a:bodyPr>
          <a:lstStyle/>
          <a:p>
            <a:pPr lvl="0" algn="ctr" defTabSz="889000">
              <a:spcBef>
                <a:spcPct val="0"/>
              </a:spcBef>
              <a:spcAft>
                <a:spcPct val="35000"/>
              </a:spcAft>
            </a:pPr>
            <a:r>
              <a:rPr lang="en-US" sz="23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 Medical</a:t>
            </a:r>
            <a:endParaRPr lang="en-US" sz="23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Freeform 14"/>
          <p:cNvSpPr/>
          <p:nvPr/>
        </p:nvSpPr>
        <p:spPr>
          <a:xfrm>
            <a:off x="4495799" y="1722119"/>
            <a:ext cx="1600201" cy="1600201"/>
          </a:xfrm>
          <a:custGeom>
            <a:avLst/>
            <a:gdLst>
              <a:gd name="connsiteX0" fmla="*/ 0 w 1457325"/>
              <a:gd name="connsiteY0" fmla="*/ 728663 h 1457325"/>
              <a:gd name="connsiteX1" fmla="*/ 728663 w 1457325"/>
              <a:gd name="connsiteY1" fmla="*/ 0 h 1457325"/>
              <a:gd name="connsiteX2" fmla="*/ 1457326 w 1457325"/>
              <a:gd name="connsiteY2" fmla="*/ 728663 h 1457325"/>
              <a:gd name="connsiteX3" fmla="*/ 728663 w 1457325"/>
              <a:gd name="connsiteY3" fmla="*/ 1457326 h 1457325"/>
              <a:gd name="connsiteX4" fmla="*/ 0 w 1457325"/>
              <a:gd name="connsiteY4" fmla="*/ 728663 h 145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325" h="1457325">
                <a:moveTo>
                  <a:pt x="0" y="728663"/>
                </a:moveTo>
                <a:cubicBezTo>
                  <a:pt x="0" y="326234"/>
                  <a:pt x="326234" y="0"/>
                  <a:pt x="728663" y="0"/>
                </a:cubicBezTo>
                <a:cubicBezTo>
                  <a:pt x="1131092" y="0"/>
                  <a:pt x="1457326" y="326234"/>
                  <a:pt x="1457326" y="728663"/>
                </a:cubicBezTo>
                <a:cubicBezTo>
                  <a:pt x="1457326" y="1131092"/>
                  <a:pt x="1131092" y="1457326"/>
                  <a:pt x="728663" y="1457326"/>
                </a:cubicBezTo>
                <a:cubicBezTo>
                  <a:pt x="326234" y="1457326"/>
                  <a:pt x="0" y="1131092"/>
                  <a:pt x="0" y="728663"/>
                </a:cubicBez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238820" tIns="238820" rIns="238820" bIns="238820" numCol="1" spcCol="1270" anchor="ctr" anchorCtr="0">
            <a:noAutofit/>
          </a:bodyPr>
          <a:lstStyle/>
          <a:p>
            <a:pPr lvl="0" algn="ctr" defTabSz="889000">
              <a:lnSpc>
                <a:spcPct val="90000"/>
              </a:lnSpc>
              <a:spcBef>
                <a:spcPct val="0"/>
              </a:spcBef>
              <a:spcAft>
                <a:spcPct val="35000"/>
              </a:spcAft>
            </a:pPr>
            <a:r>
              <a:rPr lang="en-US" sz="23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Major Medical</a:t>
            </a:r>
            <a:endParaRPr lang="en-US" sz="2300"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Shape 15"/>
          <p:cNvSpPr/>
          <p:nvPr/>
        </p:nvSpPr>
        <p:spPr>
          <a:xfrm>
            <a:off x="1978075" y="1262420"/>
            <a:ext cx="4879925" cy="3903940"/>
          </a:xfrm>
          <a:prstGeom prst="funnel">
            <a:avLst/>
          </a:prstGeom>
          <a:solidFill>
            <a:schemeClr val="lt1">
              <a:hueOff val="0"/>
              <a:satOff val="0"/>
              <a:lumOff val="0"/>
              <a:alpha val="10000"/>
            </a:schemeClr>
          </a:solidFill>
          <a:scene3d>
            <a:camera prst="orthographicFront"/>
            <a:lightRig rig="flat" dir="t"/>
          </a:scene3d>
          <a:sp3d extrusionH="12700" prstMaterial="plastic">
            <a:bevelT w="50800" h="50800"/>
          </a:sp3d>
        </p:spPr>
        <p:style>
          <a:lnRef idx="1">
            <a:schemeClr val="accent2">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9" name="TextBox 8"/>
          <p:cNvSpPr txBox="1"/>
          <p:nvPr/>
        </p:nvSpPr>
        <p:spPr>
          <a:xfrm>
            <a:off x="548640" y="3596640"/>
            <a:ext cx="2604527" cy="954107"/>
          </a:xfrm>
          <a:prstGeom prst="rect">
            <a:avLst/>
          </a:prstGeom>
          <a:noFill/>
          <a:ln>
            <a:noFill/>
          </a:ln>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solidFill>
                  <a:schemeClr val="accent1"/>
                </a:solidFill>
              </a:rPr>
              <a:t>Group or</a:t>
            </a:r>
            <a:br>
              <a:rPr lang="en-US" sz="2800" b="1" dirty="0" smtClean="0">
                <a:solidFill>
                  <a:schemeClr val="accent1"/>
                </a:solidFill>
              </a:rPr>
            </a:br>
            <a:r>
              <a:rPr lang="en-US" sz="2800" b="1" dirty="0" smtClean="0">
                <a:solidFill>
                  <a:schemeClr val="accent1"/>
                </a:solidFill>
              </a:rPr>
              <a:t>Individual</a:t>
            </a:r>
            <a:endParaRPr lang="en-US" sz="2800" b="1" dirty="0">
              <a:solidFill>
                <a:schemeClr val="accent1"/>
              </a:solidFill>
            </a:endParaRPr>
          </a:p>
        </p:txBody>
      </p:sp>
      <p:sp>
        <p:nvSpPr>
          <p:cNvPr id="10" name="TextBox 9"/>
          <p:cNvSpPr txBox="1"/>
          <p:nvPr/>
        </p:nvSpPr>
        <p:spPr>
          <a:xfrm>
            <a:off x="701040" y="5676483"/>
            <a:ext cx="7696200" cy="830997"/>
          </a:xfrm>
          <a:prstGeom prst="rect">
            <a:avLst/>
          </a:prstGeom>
          <a:noFill/>
        </p:spPr>
        <p:txBody>
          <a:bodyPr wrap="square" rtlCol="0">
            <a:spAutoFit/>
          </a:bodyPr>
          <a:lstStyle/>
          <a:p>
            <a:pPr algn="ctr"/>
            <a:r>
              <a:rPr lang="en-US" sz="2400" dirty="0" smtClean="0"/>
              <a:t>Combines both into a single </a:t>
            </a:r>
            <a:r>
              <a:rPr lang="en-US" sz="2400" dirty="0"/>
              <a:t>p</a:t>
            </a:r>
            <a:r>
              <a:rPr lang="en-US" sz="2400" dirty="0" smtClean="0"/>
              <a:t>olicy with an integrated deductible</a:t>
            </a:r>
            <a:endParaRPr lang="en-US" sz="2400" dirty="0"/>
          </a:p>
        </p:txBody>
      </p:sp>
      <p:sp>
        <p:nvSpPr>
          <p:cNvPr id="17"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solidFill>
                  <a:schemeClr val="bg1"/>
                </a:solidFill>
                <a:latin typeface="Lucida Sans Unicode" pitchFamily="34" charset="0"/>
              </a:rPr>
              <a:t>20</a:t>
            </a:r>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1287926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Benefits and Provisions</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r>
              <a:rPr lang="en-US" sz="1000" dirty="0" smtClean="0">
                <a:latin typeface="Lucida Sans Unicode" pitchFamily="34" charset="0"/>
              </a:rPr>
              <a:t>21</a:t>
            </a:r>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51351" y="2364034"/>
            <a:ext cx="7394028" cy="1794218"/>
          </a:xfrm>
          <a:custGeom>
            <a:avLst/>
            <a:gdLst>
              <a:gd name="connsiteX0" fmla="*/ 0 w 7394028"/>
              <a:gd name="connsiteY0" fmla="*/ 179422 h 1794218"/>
              <a:gd name="connsiteX1" fmla="*/ 52552 w 7394028"/>
              <a:gd name="connsiteY1" fmla="*/ 52552 h 1794218"/>
              <a:gd name="connsiteX2" fmla="*/ 179423 w 7394028"/>
              <a:gd name="connsiteY2" fmla="*/ 1 h 1794218"/>
              <a:gd name="connsiteX3" fmla="*/ 7214606 w 7394028"/>
              <a:gd name="connsiteY3" fmla="*/ 0 h 1794218"/>
              <a:gd name="connsiteX4" fmla="*/ 7341476 w 7394028"/>
              <a:gd name="connsiteY4" fmla="*/ 52552 h 1794218"/>
              <a:gd name="connsiteX5" fmla="*/ 7394027 w 7394028"/>
              <a:gd name="connsiteY5" fmla="*/ 179423 h 1794218"/>
              <a:gd name="connsiteX6" fmla="*/ 7394028 w 7394028"/>
              <a:gd name="connsiteY6" fmla="*/ 1614796 h 1794218"/>
              <a:gd name="connsiteX7" fmla="*/ 7341476 w 7394028"/>
              <a:gd name="connsiteY7" fmla="*/ 1741667 h 1794218"/>
              <a:gd name="connsiteX8" fmla="*/ 7214605 w 7394028"/>
              <a:gd name="connsiteY8" fmla="*/ 1794218 h 1794218"/>
              <a:gd name="connsiteX9" fmla="*/ 179422 w 7394028"/>
              <a:gd name="connsiteY9" fmla="*/ 1794218 h 1794218"/>
              <a:gd name="connsiteX10" fmla="*/ 52551 w 7394028"/>
              <a:gd name="connsiteY10" fmla="*/ 1741666 h 1794218"/>
              <a:gd name="connsiteX11" fmla="*/ 0 w 7394028"/>
              <a:gd name="connsiteY11" fmla="*/ 1614795 h 1794218"/>
              <a:gd name="connsiteX12" fmla="*/ 0 w 7394028"/>
              <a:gd name="connsiteY12" fmla="*/ 179422 h 179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4028" h="1794218">
                <a:moveTo>
                  <a:pt x="0" y="179422"/>
                </a:moveTo>
                <a:cubicBezTo>
                  <a:pt x="0" y="131836"/>
                  <a:pt x="18903" y="86200"/>
                  <a:pt x="52552" y="52552"/>
                </a:cubicBezTo>
                <a:cubicBezTo>
                  <a:pt x="86200" y="18904"/>
                  <a:pt x="131837" y="1"/>
                  <a:pt x="179423" y="1"/>
                </a:cubicBezTo>
                <a:lnTo>
                  <a:pt x="7214606" y="0"/>
                </a:lnTo>
                <a:cubicBezTo>
                  <a:pt x="7262192" y="0"/>
                  <a:pt x="7307828" y="18903"/>
                  <a:pt x="7341476" y="52552"/>
                </a:cubicBezTo>
                <a:cubicBezTo>
                  <a:pt x="7375124" y="86200"/>
                  <a:pt x="7394027" y="131837"/>
                  <a:pt x="7394027" y="179423"/>
                </a:cubicBezTo>
                <a:cubicBezTo>
                  <a:pt x="7394027" y="657881"/>
                  <a:pt x="7394028" y="1136338"/>
                  <a:pt x="7394028" y="1614796"/>
                </a:cubicBezTo>
                <a:cubicBezTo>
                  <a:pt x="7394028" y="1662382"/>
                  <a:pt x="7375125" y="1708018"/>
                  <a:pt x="7341476" y="1741667"/>
                </a:cubicBezTo>
                <a:cubicBezTo>
                  <a:pt x="7307828" y="1775315"/>
                  <a:pt x="7262191" y="1794218"/>
                  <a:pt x="7214605" y="1794218"/>
                </a:cubicBezTo>
                <a:lnTo>
                  <a:pt x="179422" y="1794218"/>
                </a:lnTo>
                <a:cubicBezTo>
                  <a:pt x="131836" y="1794218"/>
                  <a:pt x="86200" y="1775315"/>
                  <a:pt x="52551" y="1741666"/>
                </a:cubicBezTo>
                <a:cubicBezTo>
                  <a:pt x="18903" y="1708018"/>
                  <a:pt x="0" y="1662381"/>
                  <a:pt x="0" y="1614795"/>
                </a:cubicBezTo>
                <a:lnTo>
                  <a:pt x="0" y="179422"/>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753477" tIns="95250" rIns="95251" bIns="95250" numCol="1" spcCol="1270" anchor="t" anchorCtr="0">
            <a:noAutofit/>
          </a:bodyPr>
          <a:lstStyle/>
          <a:p>
            <a:pPr lvl="0" algn="l" defTabSz="1111250">
              <a:lnSpc>
                <a:spcPct val="90000"/>
              </a:lnSpc>
              <a:spcBef>
                <a:spcPct val="0"/>
              </a:spcBef>
              <a:spcAft>
                <a:spcPts val="600"/>
              </a:spcAft>
            </a:pPr>
            <a:r>
              <a:rPr lang="en-US" sz="2500" b="1" kern="1200" dirty="0" smtClean="0"/>
              <a:t>Newborn Infant Coverage</a:t>
            </a:r>
            <a:endParaRPr lang="en-US" sz="2500" b="1" kern="1200" dirty="0"/>
          </a:p>
          <a:p>
            <a:pPr marL="228600" lvl="1" indent="-228600" algn="l" defTabSz="889000">
              <a:lnSpc>
                <a:spcPct val="90000"/>
              </a:lnSpc>
              <a:spcBef>
                <a:spcPct val="0"/>
              </a:spcBef>
              <a:spcAft>
                <a:spcPts val="0"/>
              </a:spcAft>
              <a:buChar char="••"/>
            </a:pPr>
            <a:r>
              <a:rPr lang="en-US" sz="2000" kern="1200" dirty="0" smtClean="0"/>
              <a:t>Includes necessary care and treatment of medically diagnosed congenital defects and birth abnormalities</a:t>
            </a:r>
            <a:endParaRPr lang="en-US" sz="2000" kern="1200" dirty="0"/>
          </a:p>
        </p:txBody>
      </p:sp>
      <p:sp>
        <p:nvSpPr>
          <p:cNvPr id="8" name="Rounded Rectangle 7"/>
          <p:cNvSpPr/>
          <p:nvPr/>
        </p:nvSpPr>
        <p:spPr>
          <a:xfrm>
            <a:off x="1036466" y="2543455"/>
            <a:ext cx="1347931" cy="1435374"/>
          </a:xfrm>
          <a:prstGeom prst="roundRect">
            <a:avLst>
              <a:gd name="adj" fmla="val 10000"/>
            </a:avLst>
          </a:prstGeom>
          <a:blipFill rotWithShape="0">
            <a:blip r:embed="rId3" cstate="print"/>
            <a:stretch>
              <a:fillRect/>
            </a:stretch>
          </a:blip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804055" y="4274612"/>
            <a:ext cx="7394028" cy="1794218"/>
          </a:xfrm>
          <a:custGeom>
            <a:avLst/>
            <a:gdLst>
              <a:gd name="connsiteX0" fmla="*/ 0 w 7394028"/>
              <a:gd name="connsiteY0" fmla="*/ 179422 h 1794218"/>
              <a:gd name="connsiteX1" fmla="*/ 52552 w 7394028"/>
              <a:gd name="connsiteY1" fmla="*/ 52552 h 1794218"/>
              <a:gd name="connsiteX2" fmla="*/ 179423 w 7394028"/>
              <a:gd name="connsiteY2" fmla="*/ 1 h 1794218"/>
              <a:gd name="connsiteX3" fmla="*/ 7214606 w 7394028"/>
              <a:gd name="connsiteY3" fmla="*/ 0 h 1794218"/>
              <a:gd name="connsiteX4" fmla="*/ 7341476 w 7394028"/>
              <a:gd name="connsiteY4" fmla="*/ 52552 h 1794218"/>
              <a:gd name="connsiteX5" fmla="*/ 7394027 w 7394028"/>
              <a:gd name="connsiteY5" fmla="*/ 179423 h 1794218"/>
              <a:gd name="connsiteX6" fmla="*/ 7394028 w 7394028"/>
              <a:gd name="connsiteY6" fmla="*/ 1614796 h 1794218"/>
              <a:gd name="connsiteX7" fmla="*/ 7341476 w 7394028"/>
              <a:gd name="connsiteY7" fmla="*/ 1741667 h 1794218"/>
              <a:gd name="connsiteX8" fmla="*/ 7214605 w 7394028"/>
              <a:gd name="connsiteY8" fmla="*/ 1794218 h 1794218"/>
              <a:gd name="connsiteX9" fmla="*/ 179422 w 7394028"/>
              <a:gd name="connsiteY9" fmla="*/ 1794218 h 1794218"/>
              <a:gd name="connsiteX10" fmla="*/ 52551 w 7394028"/>
              <a:gd name="connsiteY10" fmla="*/ 1741666 h 1794218"/>
              <a:gd name="connsiteX11" fmla="*/ 0 w 7394028"/>
              <a:gd name="connsiteY11" fmla="*/ 1614795 h 1794218"/>
              <a:gd name="connsiteX12" fmla="*/ 0 w 7394028"/>
              <a:gd name="connsiteY12" fmla="*/ 179422 h 179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4028" h="1794218">
                <a:moveTo>
                  <a:pt x="0" y="179422"/>
                </a:moveTo>
                <a:cubicBezTo>
                  <a:pt x="0" y="131836"/>
                  <a:pt x="18903" y="86200"/>
                  <a:pt x="52552" y="52552"/>
                </a:cubicBezTo>
                <a:cubicBezTo>
                  <a:pt x="86200" y="18904"/>
                  <a:pt x="131837" y="1"/>
                  <a:pt x="179423" y="1"/>
                </a:cubicBezTo>
                <a:lnTo>
                  <a:pt x="7214606" y="0"/>
                </a:lnTo>
                <a:cubicBezTo>
                  <a:pt x="7262192" y="0"/>
                  <a:pt x="7307828" y="18903"/>
                  <a:pt x="7341476" y="52552"/>
                </a:cubicBezTo>
                <a:cubicBezTo>
                  <a:pt x="7375124" y="86200"/>
                  <a:pt x="7394027" y="131837"/>
                  <a:pt x="7394027" y="179423"/>
                </a:cubicBezTo>
                <a:cubicBezTo>
                  <a:pt x="7394027" y="657881"/>
                  <a:pt x="7394028" y="1136338"/>
                  <a:pt x="7394028" y="1614796"/>
                </a:cubicBezTo>
                <a:cubicBezTo>
                  <a:pt x="7394028" y="1662382"/>
                  <a:pt x="7375125" y="1708018"/>
                  <a:pt x="7341476" y="1741667"/>
                </a:cubicBezTo>
                <a:cubicBezTo>
                  <a:pt x="7307828" y="1775315"/>
                  <a:pt x="7262191" y="1794218"/>
                  <a:pt x="7214605" y="1794218"/>
                </a:cubicBezTo>
                <a:lnTo>
                  <a:pt x="179422" y="1794218"/>
                </a:lnTo>
                <a:cubicBezTo>
                  <a:pt x="131836" y="1794218"/>
                  <a:pt x="86200" y="1775315"/>
                  <a:pt x="52551" y="1741666"/>
                </a:cubicBezTo>
                <a:cubicBezTo>
                  <a:pt x="18903" y="1708018"/>
                  <a:pt x="0" y="1662381"/>
                  <a:pt x="0" y="1614795"/>
                </a:cubicBezTo>
                <a:lnTo>
                  <a:pt x="0" y="179422"/>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753477" tIns="95250" rIns="95251" bIns="95250" numCol="1" spcCol="1270" anchor="t" anchorCtr="0">
            <a:noAutofit/>
          </a:bodyPr>
          <a:lstStyle/>
          <a:p>
            <a:pPr lvl="0" algn="l" defTabSz="1111250">
              <a:lnSpc>
                <a:spcPct val="90000"/>
              </a:lnSpc>
              <a:spcBef>
                <a:spcPct val="0"/>
              </a:spcBef>
              <a:spcAft>
                <a:spcPts val="600"/>
              </a:spcAft>
            </a:pPr>
            <a:r>
              <a:rPr lang="en-US" sz="2500" b="1" kern="1200" dirty="0" smtClean="0"/>
              <a:t>Dependent Child Coverage</a:t>
            </a:r>
            <a:endParaRPr lang="en-US" sz="2500" b="1" kern="1200" dirty="0"/>
          </a:p>
          <a:p>
            <a:pPr marL="228600" lvl="1" indent="-228600" algn="l" defTabSz="889000">
              <a:lnSpc>
                <a:spcPct val="90000"/>
              </a:lnSpc>
              <a:spcBef>
                <a:spcPct val="0"/>
              </a:spcBef>
              <a:spcAft>
                <a:spcPts val="0"/>
              </a:spcAft>
              <a:buChar char="••"/>
            </a:pPr>
            <a:r>
              <a:rPr lang="en-US" sz="2000" kern="1200" dirty="0" smtClean="0"/>
              <a:t>Coverage may continue until the child reaches age 26</a:t>
            </a:r>
            <a:endParaRPr lang="en-US" sz="2000" kern="1200" dirty="0"/>
          </a:p>
        </p:txBody>
      </p:sp>
      <p:sp>
        <p:nvSpPr>
          <p:cNvPr id="10" name="Rounded Rectangle 9"/>
          <p:cNvSpPr/>
          <p:nvPr/>
        </p:nvSpPr>
        <p:spPr>
          <a:xfrm>
            <a:off x="1036466" y="4517096"/>
            <a:ext cx="1347931" cy="1435374"/>
          </a:xfrm>
          <a:prstGeom prst="roundRect">
            <a:avLst>
              <a:gd name="adj" fmla="val 10000"/>
            </a:avLst>
          </a:prstGeom>
          <a:blipFill rotWithShape="0">
            <a:blip r:embed="rId4" cstate="print"/>
            <a:stretch>
              <a:fillRect/>
            </a:stretch>
          </a:blipFill>
          <a:ln>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itle 2"/>
          <p:cNvSpPr>
            <a:spLocks noGrp="1"/>
          </p:cNvSpPr>
          <p:nvPr>
            <p:ph type="title"/>
          </p:nvPr>
        </p:nvSpPr>
        <p:spPr/>
        <p:txBody>
          <a:bodyPr/>
          <a:lstStyle/>
          <a:p>
            <a:r>
              <a:rPr lang="en-US" dirty="0" smtClean="0"/>
              <a:t>Benefits and Provisions</a:t>
            </a:r>
            <a:endParaRPr lang="en-US" dirty="0"/>
          </a:p>
        </p:txBody>
      </p:sp>
      <p:sp>
        <p:nvSpPr>
          <p:cNvPr id="6" name="Rectangle 3"/>
          <p:cNvSpPr txBox="1">
            <a:spLocks noChangeArrowheads="1"/>
          </p:cNvSpPr>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ctr" defTabSz="914400" rtl="0" eaLnBrk="1" fontAlgn="base" latinLnBrk="0" hangingPunct="1">
              <a:lnSpc>
                <a:spcPct val="100000"/>
              </a:lnSpc>
              <a:spcBef>
                <a:spcPts val="2400"/>
              </a:spcBef>
              <a:spcAft>
                <a:spcPct val="0"/>
              </a:spcAft>
              <a:buClr>
                <a:schemeClr val="accent1"/>
              </a:buClr>
              <a:buSzPct val="68000"/>
              <a:buFont typeface="Wingdings 3" pitchFamily="18" charset="2"/>
              <a:buNone/>
              <a:tabLst/>
              <a:defRPr/>
            </a:pPr>
            <a:endParaRPr kumimoji="0" lang="en-US" sz="23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23</a:t>
            </a:fld>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and Provisions</a:t>
            </a:r>
            <a:endParaRPr lang="en-US" dirty="0"/>
          </a:p>
        </p:txBody>
      </p:sp>
      <p:sp>
        <p:nvSpPr>
          <p:cNvPr id="7" name="Freeform 6"/>
          <p:cNvSpPr/>
          <p:nvPr/>
        </p:nvSpPr>
        <p:spPr>
          <a:xfrm>
            <a:off x="672636" y="2292101"/>
            <a:ext cx="8014164" cy="3074378"/>
          </a:xfrm>
          <a:custGeom>
            <a:avLst/>
            <a:gdLst>
              <a:gd name="connsiteX0" fmla="*/ 0 w 8014164"/>
              <a:gd name="connsiteY0" fmla="*/ 0 h 1354500"/>
              <a:gd name="connsiteX1" fmla="*/ 8014164 w 8014164"/>
              <a:gd name="connsiteY1" fmla="*/ 0 h 1354500"/>
              <a:gd name="connsiteX2" fmla="*/ 8014164 w 8014164"/>
              <a:gd name="connsiteY2" fmla="*/ 1354500 h 1354500"/>
              <a:gd name="connsiteX3" fmla="*/ 0 w 8014164"/>
              <a:gd name="connsiteY3" fmla="*/ 1354500 h 1354500"/>
              <a:gd name="connsiteX4" fmla="*/ 0 w 8014164"/>
              <a:gd name="connsiteY4" fmla="*/ 0 h 135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164" h="1354500">
                <a:moveTo>
                  <a:pt x="0" y="0"/>
                </a:moveTo>
                <a:lnTo>
                  <a:pt x="8014164" y="0"/>
                </a:lnTo>
                <a:lnTo>
                  <a:pt x="8014164" y="1354500"/>
                </a:lnTo>
                <a:lnTo>
                  <a:pt x="0" y="13545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1988" tIns="416560" rIns="182880" bIns="156464" numCol="1" spcCol="1270" anchor="t" anchorCtr="0">
            <a:noAutofit/>
          </a:bodyPr>
          <a:lstStyle/>
          <a:p>
            <a:pPr lvl="1" indent="-457200" defTabSz="977900">
              <a:lnSpc>
                <a:spcPct val="90000"/>
              </a:lnSpc>
              <a:spcBef>
                <a:spcPct val="0"/>
              </a:spcBef>
              <a:spcAft>
                <a:spcPct val="15000"/>
              </a:spcAft>
              <a:buFont typeface="Arial" panose="020B0604020202020204" pitchFamily="34" charset="0"/>
              <a:buChar char="•"/>
            </a:pPr>
            <a:r>
              <a:rPr lang="en-US" sz="2400" kern="1200" dirty="0" smtClean="0"/>
              <a:t>Coverage for mental illness and substance abuse will be subject to the same deductibles and coinsurance factors as those that apply to any physical illness. Coverage is provided on an inpatient and outpatient basis, which may have limitations. Substance abuse includes alcohol abuse and chemical dependency. </a:t>
            </a:r>
            <a:endParaRPr lang="en-US" sz="2400" kern="1200" dirty="0"/>
          </a:p>
        </p:txBody>
      </p:sp>
      <p:sp>
        <p:nvSpPr>
          <p:cNvPr id="8" name="Freeform 7"/>
          <p:cNvSpPr/>
          <p:nvPr/>
        </p:nvSpPr>
        <p:spPr>
          <a:xfrm>
            <a:off x="1119091" y="1954847"/>
            <a:ext cx="5862136" cy="590400"/>
          </a:xfrm>
          <a:custGeom>
            <a:avLst/>
            <a:gdLst>
              <a:gd name="connsiteX0" fmla="*/ 0 w 5862136"/>
              <a:gd name="connsiteY0" fmla="*/ 98402 h 590400"/>
              <a:gd name="connsiteX1" fmla="*/ 28821 w 5862136"/>
              <a:gd name="connsiteY1" fmla="*/ 28821 h 590400"/>
              <a:gd name="connsiteX2" fmla="*/ 98402 w 5862136"/>
              <a:gd name="connsiteY2" fmla="*/ 0 h 590400"/>
              <a:gd name="connsiteX3" fmla="*/ 5763734 w 5862136"/>
              <a:gd name="connsiteY3" fmla="*/ 0 h 590400"/>
              <a:gd name="connsiteX4" fmla="*/ 5833315 w 5862136"/>
              <a:gd name="connsiteY4" fmla="*/ 28821 h 590400"/>
              <a:gd name="connsiteX5" fmla="*/ 5862136 w 5862136"/>
              <a:gd name="connsiteY5" fmla="*/ 98402 h 590400"/>
              <a:gd name="connsiteX6" fmla="*/ 5862136 w 5862136"/>
              <a:gd name="connsiteY6" fmla="*/ 491998 h 590400"/>
              <a:gd name="connsiteX7" fmla="*/ 5833315 w 5862136"/>
              <a:gd name="connsiteY7" fmla="*/ 561579 h 590400"/>
              <a:gd name="connsiteX8" fmla="*/ 5763734 w 5862136"/>
              <a:gd name="connsiteY8" fmla="*/ 590400 h 590400"/>
              <a:gd name="connsiteX9" fmla="*/ 98402 w 5862136"/>
              <a:gd name="connsiteY9" fmla="*/ 590400 h 590400"/>
              <a:gd name="connsiteX10" fmla="*/ 28821 w 5862136"/>
              <a:gd name="connsiteY10" fmla="*/ 561579 h 590400"/>
              <a:gd name="connsiteX11" fmla="*/ 0 w 5862136"/>
              <a:gd name="connsiteY11" fmla="*/ 491998 h 590400"/>
              <a:gd name="connsiteX12" fmla="*/ 0 w 5862136"/>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62136" h="590400">
                <a:moveTo>
                  <a:pt x="0" y="98402"/>
                </a:moveTo>
                <a:cubicBezTo>
                  <a:pt x="0" y="72304"/>
                  <a:pt x="10367" y="47275"/>
                  <a:pt x="28821" y="28821"/>
                </a:cubicBezTo>
                <a:cubicBezTo>
                  <a:pt x="47275" y="10367"/>
                  <a:pt x="72304" y="0"/>
                  <a:pt x="98402" y="0"/>
                </a:cubicBezTo>
                <a:lnTo>
                  <a:pt x="5763734" y="0"/>
                </a:lnTo>
                <a:cubicBezTo>
                  <a:pt x="5789832" y="0"/>
                  <a:pt x="5814861" y="10367"/>
                  <a:pt x="5833315" y="28821"/>
                </a:cubicBezTo>
                <a:cubicBezTo>
                  <a:pt x="5851769" y="47275"/>
                  <a:pt x="5862136" y="72304"/>
                  <a:pt x="5862136" y="98402"/>
                </a:cubicBezTo>
                <a:lnTo>
                  <a:pt x="5862136" y="491998"/>
                </a:lnTo>
                <a:cubicBezTo>
                  <a:pt x="5862136" y="518096"/>
                  <a:pt x="5851769" y="543125"/>
                  <a:pt x="5833315" y="561579"/>
                </a:cubicBezTo>
                <a:cubicBezTo>
                  <a:pt x="5814861" y="580033"/>
                  <a:pt x="5789832" y="590400"/>
                  <a:pt x="5763734" y="590400"/>
                </a:cubicBezTo>
                <a:lnTo>
                  <a:pt x="98402" y="590400"/>
                </a:lnTo>
                <a:cubicBezTo>
                  <a:pt x="72304" y="590400"/>
                  <a:pt x="47275" y="580033"/>
                  <a:pt x="28821" y="561579"/>
                </a:cubicBezTo>
                <a:cubicBezTo>
                  <a:pt x="10367" y="543125"/>
                  <a:pt x="0" y="518096"/>
                  <a:pt x="0" y="491998"/>
                </a:cubicBezTo>
                <a:lnTo>
                  <a:pt x="0" y="9840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240862" tIns="28821" rIns="240862" bIns="28821" numCol="1" spcCol="1270" anchor="ctr" anchorCtr="0">
            <a:noAutofit/>
          </a:bodyPr>
          <a:lstStyle/>
          <a:p>
            <a:pPr lvl="0" algn="l" defTabSz="1066800">
              <a:lnSpc>
                <a:spcPct val="90000"/>
              </a:lnSpc>
              <a:spcBef>
                <a:spcPct val="0"/>
              </a:spcBef>
              <a:spcAft>
                <a:spcPct val="35000"/>
              </a:spcAft>
            </a:pPr>
            <a:r>
              <a:rPr lang="en-US" sz="2400" b="1" i="1" kern="1200" dirty="0" smtClean="0"/>
              <a:t>Mental Illness and Substance Abuse</a:t>
            </a:r>
            <a:endParaRPr lang="en-US" sz="2400" b="1" i="1" kern="1200" dirty="0"/>
          </a:p>
        </p:txBody>
      </p:sp>
      <p:sp>
        <p:nvSpPr>
          <p:cNvPr id="11"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24</a:t>
            </a:fld>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and Provisions</a:t>
            </a:r>
            <a:endParaRPr lang="en-US" dirty="0"/>
          </a:p>
        </p:txBody>
      </p:sp>
      <p:sp>
        <p:nvSpPr>
          <p:cNvPr id="8" name="Rectangle 7"/>
          <p:cNvSpPr/>
          <p:nvPr/>
        </p:nvSpPr>
        <p:spPr>
          <a:xfrm>
            <a:off x="851339" y="3011219"/>
            <a:ext cx="3505201" cy="3221422"/>
          </a:xfrm>
          <a:prstGeom prst="rect">
            <a:avLst/>
          </a:prstGeom>
          <a:ln/>
        </p:spPr>
        <p:style>
          <a:lnRef idx="1">
            <a:schemeClr val="dk1"/>
          </a:lnRef>
          <a:fillRef idx="2">
            <a:schemeClr val="dk1"/>
          </a:fillRef>
          <a:effectRef idx="1">
            <a:schemeClr val="dk1"/>
          </a:effectRef>
          <a:fontRef idx="minor">
            <a:schemeClr val="dk1"/>
          </a:fontRef>
        </p:style>
        <p:txBody>
          <a:bodyPr lIns="182880" tIns="182880" rIns="182880" rtlCol="0" anchor="t"/>
          <a:lstStyle/>
          <a:p>
            <a:r>
              <a:rPr lang="en-US" sz="2200" dirty="0" smtClean="0">
                <a:solidFill>
                  <a:schemeClr val="tx1"/>
                </a:solidFill>
              </a:rPr>
              <a:t>May be provided within the plan itself or contracted through a third-party pharmacy benefit provider</a:t>
            </a:r>
            <a:endParaRPr lang="en-US" sz="2200" dirty="0">
              <a:solidFill>
                <a:schemeClr val="tx1"/>
              </a:solidFill>
            </a:endParaRPr>
          </a:p>
        </p:txBody>
      </p:sp>
      <p:sp>
        <p:nvSpPr>
          <p:cNvPr id="9" name="Rectangle 8"/>
          <p:cNvSpPr/>
          <p:nvPr/>
        </p:nvSpPr>
        <p:spPr>
          <a:xfrm>
            <a:off x="5134317" y="3005957"/>
            <a:ext cx="3505201" cy="3221422"/>
          </a:xfrm>
          <a:prstGeom prst="rect">
            <a:avLst/>
          </a:prstGeom>
          <a:ln/>
        </p:spPr>
        <p:style>
          <a:lnRef idx="1">
            <a:schemeClr val="accent1"/>
          </a:lnRef>
          <a:fillRef idx="2">
            <a:schemeClr val="accent1"/>
          </a:fillRef>
          <a:effectRef idx="1">
            <a:schemeClr val="accent1"/>
          </a:effectRef>
          <a:fontRef idx="minor">
            <a:schemeClr val="dk1"/>
          </a:fontRef>
        </p:style>
        <p:txBody>
          <a:bodyPr lIns="182880" tIns="182880" rIns="182880" rtlCol="0" anchor="t"/>
          <a:lstStyle/>
          <a:p>
            <a:r>
              <a:rPr lang="en-US" sz="2200" dirty="0" smtClean="0">
                <a:solidFill>
                  <a:schemeClr val="tx1"/>
                </a:solidFill>
              </a:rPr>
              <a:t>Prenatal and labor and delivery expenses and a minimum of two or four days in hospital post-partum</a:t>
            </a:r>
            <a:endParaRPr lang="en-US" sz="2200" dirty="0">
              <a:solidFill>
                <a:schemeClr val="tx1"/>
              </a:solidFill>
            </a:endParaRPr>
          </a:p>
        </p:txBody>
      </p:sp>
      <p:sp>
        <p:nvSpPr>
          <p:cNvPr id="6" name="Rounded Rectangle 5"/>
          <p:cNvSpPr/>
          <p:nvPr/>
        </p:nvSpPr>
        <p:spPr>
          <a:xfrm>
            <a:off x="772511" y="2349062"/>
            <a:ext cx="3625478" cy="55179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r"/>
            <a:r>
              <a:rPr lang="en-US" sz="2400" b="1" dirty="0" smtClean="0"/>
              <a:t>Prescription Drugs</a:t>
            </a:r>
            <a:endParaRPr lang="en-US" sz="2400" b="1" dirty="0"/>
          </a:p>
        </p:txBody>
      </p:sp>
      <p:sp>
        <p:nvSpPr>
          <p:cNvPr id="7" name="Rounded Rectangle 6"/>
          <p:cNvSpPr/>
          <p:nvPr/>
        </p:nvSpPr>
        <p:spPr>
          <a:xfrm>
            <a:off x="5071368" y="2359564"/>
            <a:ext cx="3625478" cy="5517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b="1" dirty="0" smtClean="0"/>
              <a:t>Maternity Care</a:t>
            </a:r>
            <a:endParaRPr lang="en-US" sz="2400" b="1" dirty="0"/>
          </a:p>
        </p:txBody>
      </p:sp>
      <p:sp>
        <p:nvSpPr>
          <p:cNvPr id="10" name="Oval 9"/>
          <p:cNvSpPr/>
          <p:nvPr/>
        </p:nvSpPr>
        <p:spPr>
          <a:xfrm>
            <a:off x="378377" y="2159879"/>
            <a:ext cx="945931" cy="914400"/>
          </a:xfrm>
          <a:prstGeom prst="ellipse">
            <a:avLst/>
          </a:prstGeom>
          <a:blipFill>
            <a:blip r:embed="rId3" cstate="prin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5703" y="2154619"/>
            <a:ext cx="945931" cy="914400"/>
          </a:xfrm>
          <a:prstGeom prst="ellipse">
            <a:avLst/>
          </a:prstGeom>
          <a:blipFill>
            <a:blip r:embed="rId4" cstate="print"/>
            <a:stretch>
              <a:fillRect/>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25</a:t>
            </a:fld>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7" grpId="0" animBg="1"/>
      <p:bldP spid="10"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Optional Benefits</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26</a:t>
            </a:fld>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barricksinsurance.com/glasses.jpg"/>
          <p:cNvPicPr>
            <a:picLocks noChangeAspect="1" noChangeArrowheads="1"/>
          </p:cNvPicPr>
          <p:nvPr/>
        </p:nvPicPr>
        <p:blipFill>
          <a:blip r:embed="rId3" cstate="print"/>
          <a:srcRect/>
          <a:stretch>
            <a:fillRect/>
          </a:stretch>
        </p:blipFill>
        <p:spPr bwMode="auto">
          <a:xfrm>
            <a:off x="5351533" y="3720663"/>
            <a:ext cx="3756892" cy="2725588"/>
          </a:xfrm>
          <a:prstGeom prst="rect">
            <a:avLst/>
          </a:prstGeom>
          <a:noFill/>
        </p:spPr>
      </p:pic>
      <p:sp>
        <p:nvSpPr>
          <p:cNvPr id="8" name="Rectangle 7"/>
          <p:cNvSpPr/>
          <p:nvPr/>
        </p:nvSpPr>
        <p:spPr>
          <a:xfrm>
            <a:off x="381000" y="685800"/>
            <a:ext cx="4419600" cy="685800"/>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Rectangle 3"/>
          <p:cNvSpPr>
            <a:spLocks noGrp="1" noChangeArrowheads="1"/>
          </p:cNvSpPr>
          <p:nvPr>
            <p:ph idx="1"/>
          </p:nvPr>
        </p:nvSpPr>
        <p:spPr/>
        <p:txBody>
          <a:bodyPr/>
          <a:lstStyle/>
          <a:p>
            <a:pPr algn="ctr">
              <a:spcBef>
                <a:spcPts val="2400"/>
              </a:spcBef>
              <a:buNone/>
            </a:pPr>
            <a:r>
              <a:rPr lang="en-US" sz="3200" b="1" dirty="0" smtClean="0"/>
              <a:t>These options </a:t>
            </a:r>
            <a:r>
              <a:rPr lang="en-US" sz="3200" b="1" dirty="0" smtClean="0">
                <a:solidFill>
                  <a:schemeClr val="accent1"/>
                </a:solidFill>
              </a:rPr>
              <a:t>MAY</a:t>
            </a:r>
            <a:r>
              <a:rPr lang="en-US" sz="3200" b="1" dirty="0" smtClean="0"/>
              <a:t> be included:</a:t>
            </a:r>
          </a:p>
          <a:p>
            <a:pPr>
              <a:spcBef>
                <a:spcPts val="2400"/>
              </a:spcBef>
            </a:pPr>
            <a:r>
              <a:rPr lang="en-US" b="1" dirty="0">
                <a:solidFill>
                  <a:schemeClr val="accent1"/>
                </a:solidFill>
              </a:rPr>
              <a:t>Dental Care</a:t>
            </a:r>
          </a:p>
          <a:p>
            <a:pPr lvl="1">
              <a:spcBef>
                <a:spcPts val="600"/>
              </a:spcBef>
            </a:pPr>
            <a:r>
              <a:rPr lang="en-US" sz="2400" dirty="0" smtClean="0"/>
              <a:t>Coverage for pediatric dental care must be included in a health insurance policy unless standalone dental plans are available</a:t>
            </a:r>
            <a:endParaRPr lang="en-US" sz="2400" dirty="0"/>
          </a:p>
          <a:p>
            <a:pPr>
              <a:spcBef>
                <a:spcPts val="2400"/>
              </a:spcBef>
            </a:pPr>
            <a:r>
              <a:rPr lang="en-US" b="1" dirty="0" smtClean="0">
                <a:solidFill>
                  <a:schemeClr val="accent1"/>
                </a:solidFill>
              </a:rPr>
              <a:t>Vision Care</a:t>
            </a:r>
          </a:p>
          <a:p>
            <a:pPr lvl="1">
              <a:spcBef>
                <a:spcPts val="600"/>
              </a:spcBef>
            </a:pPr>
            <a:r>
              <a:rPr lang="en-US" dirty="0" smtClean="0"/>
              <a:t>Coverage for optometry </a:t>
            </a:r>
            <a:br>
              <a:rPr lang="en-US" dirty="0" smtClean="0"/>
            </a:br>
            <a:r>
              <a:rPr lang="en-US" dirty="0" smtClean="0"/>
              <a:t>services and prescription</a:t>
            </a:r>
            <a:br>
              <a:rPr lang="en-US" dirty="0" smtClean="0"/>
            </a:br>
            <a:r>
              <a:rPr lang="en-US" dirty="0" smtClean="0"/>
              <a:t>lenses</a:t>
            </a:r>
          </a:p>
        </p:txBody>
      </p:sp>
      <p:sp>
        <p:nvSpPr>
          <p:cNvPr id="15362" name="Rectangle 2"/>
          <p:cNvSpPr>
            <a:spLocks noGrp="1" noChangeArrowheads="1"/>
          </p:cNvSpPr>
          <p:nvPr>
            <p:ph type="title"/>
          </p:nvPr>
        </p:nvSpPr>
        <p:spPr/>
        <p:txBody>
          <a:bodyPr>
            <a:normAutofit/>
          </a:bodyPr>
          <a:lstStyle/>
          <a:p>
            <a:r>
              <a:rPr lang="en-US" dirty="0" smtClean="0"/>
              <a:t>Optional Benefits</a:t>
            </a:r>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27</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3715200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30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Effect transition="in" filter="wipe(left)">
                                      <p:cBhvr>
                                        <p:cTn id="14" dur="500"/>
                                        <p:tgtEl>
                                          <p:spTgt spid="43011">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3011">
                                            <p:txEl>
                                              <p:pRg st="2" end="2"/>
                                            </p:txEl>
                                          </p:spTgt>
                                        </p:tgtEl>
                                        <p:attrNameLst>
                                          <p:attrName>style.visibility</p:attrName>
                                        </p:attrNameLst>
                                      </p:cBhvr>
                                      <p:to>
                                        <p:strVal val="visible"/>
                                      </p:to>
                                    </p:set>
                                    <p:animEffect transition="in" filter="wipe(left)">
                                      <p:cBhvr>
                                        <p:cTn id="18" dur="500"/>
                                        <p:tgtEl>
                                          <p:spTgt spid="430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Effect transition="in" filter="wipe(left)">
                                      <p:cBhvr>
                                        <p:cTn id="23" dur="500"/>
                                        <p:tgtEl>
                                          <p:spTgt spid="43011">
                                            <p:txEl>
                                              <p:pRg st="3" end="3"/>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wipe(left)">
                                      <p:cBhvr>
                                        <p:cTn id="27"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Limited Policies</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28</a:t>
            </a:fld>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a:bodyPr>
          <a:lstStyle/>
          <a:p>
            <a:pPr>
              <a:spcBef>
                <a:spcPts val="0"/>
              </a:spcBef>
            </a:pPr>
            <a:r>
              <a:rPr lang="en-US" b="1" dirty="0" smtClean="0">
                <a:solidFill>
                  <a:schemeClr val="accent1"/>
                </a:solidFill>
              </a:rPr>
              <a:t>Accidental Death and Dismemberment</a:t>
            </a:r>
          </a:p>
          <a:p>
            <a:pPr lvl="1">
              <a:spcBef>
                <a:spcPts val="600"/>
              </a:spcBef>
            </a:pPr>
            <a:r>
              <a:rPr lang="en-US" sz="2400" b="1" dirty="0" smtClean="0">
                <a:solidFill>
                  <a:schemeClr val="accent1"/>
                </a:solidFill>
              </a:rPr>
              <a:t>Principal Sum</a:t>
            </a:r>
          </a:p>
          <a:p>
            <a:pPr lvl="2">
              <a:spcBef>
                <a:spcPts val="0"/>
              </a:spcBef>
            </a:pPr>
            <a:r>
              <a:rPr lang="en-US" sz="2200" dirty="0" smtClean="0"/>
              <a:t>Full amount for death, and loss of limbs or </a:t>
            </a:r>
          </a:p>
          <a:p>
            <a:pPr marL="630238" lvl="2" indent="0">
              <a:spcBef>
                <a:spcPts val="0"/>
              </a:spcBef>
              <a:buNone/>
            </a:pPr>
            <a:r>
              <a:rPr lang="en-US" sz="2200" dirty="0"/>
              <a:t> </a:t>
            </a:r>
            <a:r>
              <a:rPr lang="en-US" sz="2200" dirty="0" smtClean="0"/>
              <a:t>  eyesight if within 90 days of accident</a:t>
            </a:r>
          </a:p>
          <a:p>
            <a:pPr lvl="1">
              <a:spcBef>
                <a:spcPts val="600"/>
              </a:spcBef>
            </a:pPr>
            <a:r>
              <a:rPr lang="en-US" sz="2400" b="1" dirty="0" smtClean="0">
                <a:solidFill>
                  <a:schemeClr val="accent1"/>
                </a:solidFill>
              </a:rPr>
              <a:t>Capital Sum</a:t>
            </a:r>
          </a:p>
          <a:p>
            <a:pPr lvl="2">
              <a:spcBef>
                <a:spcPts val="0"/>
              </a:spcBef>
            </a:pPr>
            <a:r>
              <a:rPr lang="en-US" sz="2200" dirty="0" smtClean="0"/>
              <a:t>50% for loss of 1 limb or sight in 1 eye</a:t>
            </a:r>
          </a:p>
          <a:p>
            <a:pPr lvl="1">
              <a:spcBef>
                <a:spcPts val="600"/>
              </a:spcBef>
            </a:pPr>
            <a:r>
              <a:rPr lang="en-US" sz="2400" b="1" dirty="0" smtClean="0">
                <a:solidFill>
                  <a:schemeClr val="accent1"/>
                </a:solidFill>
              </a:rPr>
              <a:t>Accidental Injury only</a:t>
            </a:r>
          </a:p>
          <a:p>
            <a:pPr>
              <a:spcBef>
                <a:spcPts val="2400"/>
              </a:spcBef>
            </a:pPr>
            <a:r>
              <a:rPr lang="en-US" b="1" dirty="0" smtClean="0">
                <a:solidFill>
                  <a:schemeClr val="accent1"/>
                </a:solidFill>
              </a:rPr>
              <a:t>Limited Accident</a:t>
            </a:r>
          </a:p>
          <a:p>
            <a:pPr lvl="1">
              <a:spcBef>
                <a:spcPts val="600"/>
              </a:spcBef>
            </a:pPr>
            <a:r>
              <a:rPr lang="en-US" sz="2400" dirty="0" smtClean="0"/>
              <a:t>Specific benefit from specific causes of loss</a:t>
            </a:r>
          </a:p>
          <a:p>
            <a:pPr lvl="1">
              <a:spcBef>
                <a:spcPts val="600"/>
              </a:spcBef>
            </a:pPr>
            <a:r>
              <a:rPr lang="en-US" sz="2400" dirty="0" smtClean="0"/>
              <a:t>Examples: Airlines for air travel</a:t>
            </a:r>
          </a:p>
        </p:txBody>
      </p:sp>
      <p:sp>
        <p:nvSpPr>
          <p:cNvPr id="21506" name="Rectangle 2"/>
          <p:cNvSpPr>
            <a:spLocks noGrp="1" noChangeArrowheads="1"/>
          </p:cNvSpPr>
          <p:nvPr>
            <p:ph type="title"/>
          </p:nvPr>
        </p:nvSpPr>
        <p:spPr/>
        <p:txBody>
          <a:bodyPr/>
          <a:lstStyle/>
          <a:p>
            <a:r>
              <a:rPr lang="en-US" dirty="0" smtClean="0"/>
              <a:t>Limited Policies</a:t>
            </a:r>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29</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89637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6083">
                                            <p:txEl>
                                              <p:pRg st="2" end="2"/>
                                            </p:txEl>
                                          </p:spTgt>
                                        </p:tgtEl>
                                        <p:attrNameLst>
                                          <p:attrName>style.visibility</p:attrName>
                                        </p:attrNameLst>
                                      </p:cBhvr>
                                      <p:to>
                                        <p:strVal val="visible"/>
                                      </p:to>
                                    </p:set>
                                    <p:animEffect transition="in" filter="wipe(left)">
                                      <p:cBhvr>
                                        <p:cTn id="16" dur="500"/>
                                        <p:tgtEl>
                                          <p:spTgt spid="4608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Effect transition="in" filter="wipe(left)">
                                      <p:cBhvr>
                                        <p:cTn id="20" dur="500"/>
                                        <p:tgtEl>
                                          <p:spTgt spid="460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Effect transition="in" filter="wipe(left)">
                                      <p:cBhvr>
                                        <p:cTn id="25" dur="500"/>
                                        <p:tgtEl>
                                          <p:spTgt spid="4608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6083">
                                            <p:txEl>
                                              <p:pRg st="5" end="5"/>
                                            </p:txEl>
                                          </p:spTgt>
                                        </p:tgtEl>
                                        <p:attrNameLst>
                                          <p:attrName>style.visibility</p:attrName>
                                        </p:attrNameLst>
                                      </p:cBhvr>
                                      <p:to>
                                        <p:strVal val="visible"/>
                                      </p:to>
                                    </p:set>
                                    <p:animEffect transition="in" filter="wipe(left)">
                                      <p:cBhvr>
                                        <p:cTn id="29" dur="500"/>
                                        <p:tgtEl>
                                          <p:spTgt spid="4608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6083">
                                            <p:txEl>
                                              <p:pRg st="6" end="6"/>
                                            </p:txEl>
                                          </p:spTgt>
                                        </p:tgtEl>
                                        <p:attrNameLst>
                                          <p:attrName>style.visibility</p:attrName>
                                        </p:attrNameLst>
                                      </p:cBhvr>
                                      <p:to>
                                        <p:strVal val="visible"/>
                                      </p:to>
                                    </p:set>
                                    <p:animEffect transition="in" filter="wipe(left)">
                                      <p:cBhvr>
                                        <p:cTn id="34" dur="500"/>
                                        <p:tgtEl>
                                          <p:spTgt spid="4608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6083">
                                            <p:txEl>
                                              <p:pRg st="7" end="7"/>
                                            </p:txEl>
                                          </p:spTgt>
                                        </p:tgtEl>
                                        <p:attrNameLst>
                                          <p:attrName>style.visibility</p:attrName>
                                        </p:attrNameLst>
                                      </p:cBhvr>
                                      <p:to>
                                        <p:strVal val="visible"/>
                                      </p:to>
                                    </p:set>
                                    <p:animEffect transition="in" filter="wipe(left)">
                                      <p:cBhvr>
                                        <p:cTn id="39" dur="500"/>
                                        <p:tgtEl>
                                          <p:spTgt spid="4608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6083">
                                            <p:txEl>
                                              <p:pRg st="8" end="8"/>
                                            </p:txEl>
                                          </p:spTgt>
                                        </p:tgtEl>
                                        <p:attrNameLst>
                                          <p:attrName>style.visibility</p:attrName>
                                        </p:attrNameLst>
                                      </p:cBhvr>
                                      <p:to>
                                        <p:strVal val="visible"/>
                                      </p:to>
                                    </p:set>
                                    <p:animEffect transition="in" filter="wipe(left)">
                                      <p:cBhvr>
                                        <p:cTn id="44" dur="500"/>
                                        <p:tgtEl>
                                          <p:spTgt spid="4608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6083">
                                            <p:txEl>
                                              <p:pRg st="9" end="9"/>
                                            </p:txEl>
                                          </p:spTgt>
                                        </p:tgtEl>
                                        <p:attrNameLst>
                                          <p:attrName>style.visibility</p:attrName>
                                        </p:attrNameLst>
                                      </p:cBhvr>
                                      <p:to>
                                        <p:strVal val="visible"/>
                                      </p:to>
                                    </p:set>
                                    <p:animEffect transition="in" filter="wipe(left)">
                                      <p:cBhvr>
                                        <p:cTn id="49"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General Definitions</a:t>
            </a:r>
            <a:endParaRPr lang="en-US" dirty="0"/>
          </a:p>
        </p:txBody>
      </p:sp>
      <p:sp>
        <p:nvSpPr>
          <p:cNvPr id="8"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3</a:t>
            </a:fld>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11135" y="-76200"/>
            <a:ext cx="1454785" cy="6629400"/>
          </a:xfrm>
          <a:prstGeom prst="rect">
            <a:avLst/>
          </a:prstGeom>
          <a:effectLst>
            <a:softEdge rad="63500"/>
          </a:effectLst>
        </p:spPr>
      </p:pic>
      <p:sp>
        <p:nvSpPr>
          <p:cNvPr id="20483" name="Content Placeholder 2"/>
          <p:cNvSpPr>
            <a:spLocks noGrp="1"/>
          </p:cNvSpPr>
          <p:nvPr>
            <p:ph idx="1"/>
          </p:nvPr>
        </p:nvSpPr>
        <p:spPr/>
        <p:txBody>
          <a:bodyPr/>
          <a:lstStyle/>
          <a:p>
            <a:pPr>
              <a:spcBef>
                <a:spcPts val="600"/>
              </a:spcBef>
            </a:pPr>
            <a:r>
              <a:rPr lang="en-US" b="1" dirty="0" smtClean="0">
                <a:solidFill>
                  <a:schemeClr val="accent1"/>
                </a:solidFill>
              </a:rPr>
              <a:t>Limited Sickness (Dread Disease)</a:t>
            </a:r>
          </a:p>
          <a:p>
            <a:pPr lvl="1">
              <a:spcBef>
                <a:spcPts val="600"/>
              </a:spcBef>
            </a:pPr>
            <a:r>
              <a:rPr lang="en-US" dirty="0" smtClean="0"/>
              <a:t>Specific benefit for specific disease </a:t>
            </a:r>
            <a:br>
              <a:rPr lang="en-US" dirty="0" smtClean="0"/>
            </a:br>
            <a:r>
              <a:rPr lang="en-US" dirty="0" smtClean="0"/>
              <a:t>such as cancer</a:t>
            </a:r>
          </a:p>
          <a:p>
            <a:pPr>
              <a:spcBef>
                <a:spcPts val="2400"/>
              </a:spcBef>
            </a:pPr>
            <a:r>
              <a:rPr lang="en-US" b="1" dirty="0" smtClean="0">
                <a:solidFill>
                  <a:schemeClr val="accent1"/>
                </a:solidFill>
              </a:rPr>
              <a:t>Hospital Income (Indemnity)</a:t>
            </a:r>
          </a:p>
          <a:p>
            <a:pPr lvl="1">
              <a:spcBef>
                <a:spcPts val="600"/>
              </a:spcBef>
            </a:pPr>
            <a:r>
              <a:rPr lang="en-US" dirty="0" smtClean="0"/>
              <a:t>Pays directly to insured a set dollar amount </a:t>
            </a:r>
            <a:br>
              <a:rPr lang="en-US" dirty="0" smtClean="0"/>
            </a:br>
            <a:r>
              <a:rPr lang="en-US" dirty="0" smtClean="0"/>
              <a:t>per day, cash payment as stated in the policy</a:t>
            </a:r>
          </a:p>
          <a:p>
            <a:pPr>
              <a:spcBef>
                <a:spcPts val="2400"/>
              </a:spcBef>
            </a:pPr>
            <a:r>
              <a:rPr lang="en-US" b="1" dirty="0" smtClean="0">
                <a:solidFill>
                  <a:schemeClr val="accent1"/>
                </a:solidFill>
              </a:rPr>
              <a:t>Blanket insurance</a:t>
            </a:r>
          </a:p>
          <a:p>
            <a:pPr lvl="1">
              <a:spcBef>
                <a:spcPts val="600"/>
              </a:spcBef>
            </a:pPr>
            <a:r>
              <a:rPr lang="en-US" dirty="0" smtClean="0"/>
              <a:t>Covers a group of individuals for </a:t>
            </a:r>
            <a:br>
              <a:rPr lang="en-US" dirty="0" smtClean="0"/>
            </a:br>
            <a:r>
              <a:rPr lang="en-US" dirty="0" smtClean="0"/>
              <a:t>a specific event</a:t>
            </a:r>
          </a:p>
        </p:txBody>
      </p:sp>
      <p:sp>
        <p:nvSpPr>
          <p:cNvPr id="22530" name="Title 1"/>
          <p:cNvSpPr>
            <a:spLocks noGrp="1"/>
          </p:cNvSpPr>
          <p:nvPr>
            <p:ph type="title"/>
          </p:nvPr>
        </p:nvSpPr>
        <p:spPr/>
        <p:txBody>
          <a:bodyPr/>
          <a:lstStyle/>
          <a:p>
            <a:r>
              <a:rPr lang="en-US" dirty="0" smtClean="0"/>
              <a:t>Limited Policies</a:t>
            </a:r>
          </a:p>
        </p:txBody>
      </p:sp>
      <p:sp>
        <p:nvSpPr>
          <p:cNvPr id="6"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30</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3407186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wipe(left)">
                                      <p:cBhvr>
                                        <p:cTn id="11" dur="500"/>
                                        <p:tgtEl>
                                          <p:spTgt spid="2048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Effect transition="in" filter="wipe(left)">
                                      <p:cBhvr>
                                        <p:cTn id="16" dur="500"/>
                                        <p:tgtEl>
                                          <p:spTgt spid="2048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wipe(left)">
                                      <p:cBhvr>
                                        <p:cTn id="20" dur="500"/>
                                        <p:tgtEl>
                                          <p:spTgt spid="204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Effect transition="in" filter="wipe(left)">
                                      <p:cBhvr>
                                        <p:cTn id="25" dur="500"/>
                                        <p:tgtEl>
                                          <p:spTgt spid="2048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animEffect transition="in" filter="wipe(left)">
                                      <p:cBhvr>
                                        <p:cTn id="29"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Common Exclusions</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31</a:t>
            </a:fld>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Exclusions</a:t>
            </a:r>
            <a:endParaRPr lang="en-US" dirty="0"/>
          </a:p>
        </p:txBody>
      </p:sp>
      <p:graphicFrame>
        <p:nvGraphicFramePr>
          <p:cNvPr id="5" name="Content Placeholder 4"/>
          <p:cNvGraphicFramePr>
            <a:graphicFrameLocks noGrp="1"/>
          </p:cNvGraphicFramePr>
          <p:nvPr>
            <p:ph idx="1"/>
          </p:nvPr>
        </p:nvGraphicFramePr>
        <p:xfrm>
          <a:off x="457200" y="1339244"/>
          <a:ext cx="8229600" cy="479038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229600"/>
              </a:tblGrid>
              <a:tr h="536848">
                <a:tc>
                  <a:txBody>
                    <a:bodyPr/>
                    <a:lstStyle/>
                    <a:p>
                      <a:pPr algn="ctr"/>
                      <a:r>
                        <a:rPr lang="en-US" sz="2400" dirty="0" smtClean="0"/>
                        <a:t>Causes or conditions listed not covered</a:t>
                      </a:r>
                      <a:endParaRPr lang="en-US" sz="2400" dirty="0"/>
                    </a:p>
                  </a:txBody>
                  <a:tcPr anchor="ctr">
                    <a:solidFill>
                      <a:schemeClr val="tx1"/>
                    </a:solidFill>
                  </a:tcPr>
                </a:tc>
              </a:tr>
              <a:tr h="504497">
                <a:tc>
                  <a:txBody>
                    <a:bodyPr/>
                    <a:lstStyle/>
                    <a:p>
                      <a:r>
                        <a:rPr lang="en-US" sz="2200" dirty="0" smtClean="0">
                          <a:solidFill>
                            <a:schemeClr val="bg1"/>
                          </a:solidFill>
                        </a:rPr>
                        <a:t>These are the most typical</a:t>
                      </a:r>
                      <a:endParaRPr lang="en-US" sz="2200" dirty="0">
                        <a:solidFill>
                          <a:schemeClr val="bg1"/>
                        </a:solidFill>
                      </a:endParaRPr>
                    </a:p>
                  </a:txBody>
                  <a:tcPr anchor="ctr">
                    <a:solidFill>
                      <a:schemeClr val="accent1"/>
                    </a:solidFill>
                  </a:tcPr>
                </a:tc>
              </a:tr>
              <a:tr h="370840">
                <a:tc>
                  <a:txBody>
                    <a:bodyPr/>
                    <a:lstStyle/>
                    <a:p>
                      <a:r>
                        <a:rPr lang="en-US" sz="2200" dirty="0" smtClean="0"/>
                        <a:t>Preexisting</a:t>
                      </a:r>
                      <a:r>
                        <a:rPr lang="en-US" sz="2200" baseline="0" dirty="0" smtClean="0"/>
                        <a:t> conditions</a:t>
                      </a:r>
                      <a:endParaRPr lang="en-US" sz="2200" dirty="0"/>
                    </a:p>
                  </a:txBody>
                  <a:tcPr anchor="ctr"/>
                </a:tc>
              </a:tr>
              <a:tr h="370840">
                <a:tc>
                  <a:txBody>
                    <a:bodyPr/>
                    <a:lstStyle/>
                    <a:p>
                      <a:r>
                        <a:rPr lang="en-US" sz="2200" dirty="0" smtClean="0"/>
                        <a:t>Intentionally</a:t>
                      </a:r>
                      <a:r>
                        <a:rPr lang="en-US" sz="2200" baseline="0" dirty="0" smtClean="0"/>
                        <a:t> self-inflicted injuries</a:t>
                      </a:r>
                      <a:endParaRPr lang="en-US" sz="2200" dirty="0"/>
                    </a:p>
                  </a:txBody>
                  <a:tcPr anchor="ctr"/>
                </a:tc>
              </a:tr>
              <a:tr h="370840">
                <a:tc>
                  <a:txBody>
                    <a:bodyPr/>
                    <a:lstStyle/>
                    <a:p>
                      <a:r>
                        <a:rPr lang="en-US" sz="2200" dirty="0" smtClean="0"/>
                        <a:t>War or act of war</a:t>
                      </a:r>
                      <a:endParaRPr lang="en-US" sz="2200" dirty="0"/>
                    </a:p>
                  </a:txBody>
                  <a:tcPr anchor="ctr">
                    <a:solidFill>
                      <a:srgbClr val="EDE7E7"/>
                    </a:solidFill>
                  </a:tcPr>
                </a:tc>
              </a:tr>
              <a:tr h="370840">
                <a:tc>
                  <a:txBody>
                    <a:bodyPr/>
                    <a:lstStyle/>
                    <a:p>
                      <a:r>
                        <a:rPr lang="en-US" sz="2200" dirty="0" smtClean="0"/>
                        <a:t>Elective cosmetic surgery</a:t>
                      </a:r>
                      <a:endParaRPr lang="en-US" sz="2200" dirty="0"/>
                    </a:p>
                  </a:txBody>
                  <a:tcPr anchor="ctr">
                    <a:solidFill>
                      <a:srgbClr val="D8CBCB"/>
                    </a:solidFill>
                  </a:tcPr>
                </a:tc>
              </a:tr>
              <a:tr h="370840">
                <a:tc>
                  <a:txBody>
                    <a:bodyPr/>
                    <a:lstStyle/>
                    <a:p>
                      <a:r>
                        <a:rPr lang="en-US" sz="2200" dirty="0" smtClean="0"/>
                        <a:t>Expenses payable under Workers’ Compensation</a:t>
                      </a:r>
                      <a:endParaRPr lang="en-US" sz="2200" dirty="0"/>
                    </a:p>
                  </a:txBody>
                  <a:tcPr anchor="ctr"/>
                </a:tc>
              </a:tr>
              <a:tr h="370840">
                <a:tc>
                  <a:txBody>
                    <a:bodyPr/>
                    <a:lstStyle/>
                    <a:p>
                      <a:r>
                        <a:rPr lang="en-US" sz="2200" dirty="0" smtClean="0"/>
                        <a:t>Aviation (other than as a passenger)</a:t>
                      </a:r>
                      <a:endParaRPr lang="en-US" sz="2200" dirty="0"/>
                    </a:p>
                  </a:txBody>
                  <a:tcPr anchor="ctr"/>
                </a:tc>
              </a:tr>
              <a:tr h="370840">
                <a:tc>
                  <a:txBody>
                    <a:bodyPr/>
                    <a:lstStyle/>
                    <a:p>
                      <a:r>
                        <a:rPr lang="en-US" sz="2200" dirty="0" smtClean="0"/>
                        <a:t>Military service, overseas residence</a:t>
                      </a:r>
                      <a:endParaRPr lang="en-US" sz="2200" dirty="0"/>
                    </a:p>
                  </a:txBody>
                  <a:tcPr anchor="ctr"/>
                </a:tc>
              </a:tr>
              <a:tr h="370840">
                <a:tc>
                  <a:txBody>
                    <a:bodyPr/>
                    <a:lstStyle/>
                    <a:p>
                      <a:r>
                        <a:rPr lang="en-US" sz="2200" dirty="0" smtClean="0"/>
                        <a:t>Care in a government facility for which</a:t>
                      </a:r>
                      <a:r>
                        <a:rPr lang="en-US" sz="2200" baseline="0" dirty="0" smtClean="0"/>
                        <a:t> no charges would be made in the absence of insurance</a:t>
                      </a:r>
                      <a:endParaRPr lang="en-US" sz="2200" dirty="0"/>
                    </a:p>
                  </a:txBody>
                  <a:tcPr anchor="ctr"/>
                </a:tc>
              </a:tr>
            </a:tbl>
          </a:graphicData>
        </a:graphic>
      </p:graphicFrame>
      <p:sp>
        <p:nvSpPr>
          <p:cNvPr id="6" name="Rectangle 5"/>
          <p:cNvSpPr/>
          <p:nvPr/>
        </p:nvSpPr>
        <p:spPr>
          <a:xfrm>
            <a:off x="536029" y="2412124"/>
            <a:ext cx="8103475" cy="346842"/>
          </a:xfrm>
          <a:prstGeom prst="rect">
            <a:avLst/>
          </a:prstGeom>
          <a:solidFill>
            <a:srgbClr val="ED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9237" y="2848312"/>
            <a:ext cx="8103475" cy="346842"/>
          </a:xfrm>
          <a:prstGeom prst="rect">
            <a:avLst/>
          </a:prstGeom>
          <a:solidFill>
            <a:srgbClr val="D8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6535" y="3273994"/>
            <a:ext cx="8103475" cy="346842"/>
          </a:xfrm>
          <a:prstGeom prst="rect">
            <a:avLst/>
          </a:prstGeom>
          <a:solidFill>
            <a:srgbClr val="ED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9743" y="3710182"/>
            <a:ext cx="8103475" cy="346842"/>
          </a:xfrm>
          <a:prstGeom prst="rect">
            <a:avLst/>
          </a:prstGeom>
          <a:solidFill>
            <a:srgbClr val="D8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2301" y="4109592"/>
            <a:ext cx="8103475" cy="346842"/>
          </a:xfrm>
          <a:prstGeom prst="rect">
            <a:avLst/>
          </a:prstGeom>
          <a:solidFill>
            <a:srgbClr val="ED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5509" y="4545780"/>
            <a:ext cx="8103475" cy="346842"/>
          </a:xfrm>
          <a:prstGeom prst="rect">
            <a:avLst/>
          </a:prstGeom>
          <a:solidFill>
            <a:srgbClr val="D8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2807" y="4971462"/>
            <a:ext cx="8103475" cy="346842"/>
          </a:xfrm>
          <a:prstGeom prst="rect">
            <a:avLst/>
          </a:prstGeom>
          <a:solidFill>
            <a:srgbClr val="ED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6015" y="5407650"/>
            <a:ext cx="8103475" cy="677840"/>
          </a:xfrm>
          <a:prstGeom prst="rect">
            <a:avLst/>
          </a:prstGeom>
          <a:solidFill>
            <a:srgbClr val="D8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32</a:t>
            </a:fld>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Dental Expense</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33</a:t>
            </a:fld>
            <a:endParaRPr lang="en-US" sz="1000" dirty="0">
              <a:latin typeface="Lucida Sans Unicode" pitchFamily="34" charset="0"/>
            </a:endParaRPr>
          </a:p>
        </p:txBody>
      </p:sp>
    </p:spTree>
    <p:extLst>
      <p:ext uri="{BB962C8B-B14F-4D97-AF65-F5344CB8AC3E}">
        <p14:creationId xmlns:p14="http://schemas.microsoft.com/office/powerpoint/2010/main" val="1602062223"/>
      </p:ext>
    </p:extLst>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514085"/>
            <a:ext cx="8229600" cy="4525962"/>
          </a:xfrm>
        </p:spPr>
        <p:txBody>
          <a:bodyPr>
            <a:normAutofit/>
          </a:bodyPr>
          <a:lstStyle/>
          <a:p>
            <a:pPr>
              <a:spcBef>
                <a:spcPts val="0"/>
              </a:spcBef>
            </a:pPr>
            <a:r>
              <a:rPr lang="en-US" b="1" dirty="0" smtClean="0"/>
              <a:t>Specialized dental services include</a:t>
            </a:r>
            <a:r>
              <a:rPr lang="en-US" b="1" dirty="0" smtClean="0">
                <a:solidFill>
                  <a:schemeClr val="accent1"/>
                </a:solidFill>
              </a:rPr>
              <a:t>: </a:t>
            </a:r>
            <a:endParaRPr lang="en-US" b="1" dirty="0" smtClean="0">
              <a:solidFill>
                <a:schemeClr val="accent1"/>
              </a:solidFill>
            </a:endParaRPr>
          </a:p>
          <a:p>
            <a:pPr lvl="1">
              <a:spcBef>
                <a:spcPts val="600"/>
              </a:spcBef>
            </a:pPr>
            <a:r>
              <a:rPr lang="en-US" sz="2400" b="1" dirty="0" smtClean="0">
                <a:solidFill>
                  <a:schemeClr val="accent1"/>
                </a:solidFill>
              </a:rPr>
              <a:t>Endodontics – </a:t>
            </a:r>
            <a:r>
              <a:rPr lang="en-US" sz="2400" dirty="0" smtClean="0"/>
              <a:t>Dental pulp care and root canals</a:t>
            </a:r>
            <a:endParaRPr lang="en-US" sz="2400" b="1" dirty="0" smtClean="0">
              <a:solidFill>
                <a:schemeClr val="accent1"/>
              </a:solidFill>
            </a:endParaRPr>
          </a:p>
          <a:p>
            <a:pPr lvl="1">
              <a:spcBef>
                <a:spcPts val="600"/>
              </a:spcBef>
            </a:pPr>
            <a:r>
              <a:rPr lang="en-US" sz="2400" b="1" dirty="0" smtClean="0">
                <a:solidFill>
                  <a:schemeClr val="accent1"/>
                </a:solidFill>
              </a:rPr>
              <a:t>Orthodontics – </a:t>
            </a:r>
            <a:r>
              <a:rPr lang="en-US" sz="2400" dirty="0" smtClean="0"/>
              <a:t>Teeth alignment</a:t>
            </a:r>
          </a:p>
          <a:p>
            <a:pPr lvl="1">
              <a:spcBef>
                <a:spcPts val="600"/>
              </a:spcBef>
            </a:pPr>
            <a:r>
              <a:rPr lang="en-US" sz="2400" b="1" dirty="0" smtClean="0">
                <a:solidFill>
                  <a:schemeClr val="accent1"/>
                </a:solidFill>
              </a:rPr>
              <a:t>Periodontics – </a:t>
            </a:r>
            <a:r>
              <a:rPr lang="en-US" sz="2400" dirty="0" smtClean="0"/>
              <a:t>Gum problems and disease</a:t>
            </a:r>
            <a:endParaRPr lang="en-US" sz="2200" dirty="0" smtClean="0"/>
          </a:p>
          <a:p>
            <a:pPr lvl="1">
              <a:spcBef>
                <a:spcPts val="600"/>
              </a:spcBef>
            </a:pPr>
            <a:r>
              <a:rPr lang="en-US" sz="2400" b="1" dirty="0" smtClean="0">
                <a:solidFill>
                  <a:schemeClr val="accent1"/>
                </a:solidFill>
              </a:rPr>
              <a:t>Prosthodontics – </a:t>
            </a:r>
            <a:r>
              <a:rPr lang="en-US" sz="2400" dirty="0" smtClean="0"/>
              <a:t>Bridgework and dentures</a:t>
            </a:r>
          </a:p>
          <a:p>
            <a:pPr lvl="1">
              <a:spcBef>
                <a:spcPts val="600"/>
              </a:spcBef>
            </a:pPr>
            <a:r>
              <a:rPr lang="en-US" b="1" dirty="0" smtClean="0">
                <a:solidFill>
                  <a:schemeClr val="accent1"/>
                </a:solidFill>
              </a:rPr>
              <a:t>Restorative Care – </a:t>
            </a:r>
            <a:r>
              <a:rPr lang="en-US" dirty="0" smtClean="0"/>
              <a:t>Functional use of natural teeth</a:t>
            </a:r>
          </a:p>
          <a:p>
            <a:pPr lvl="1">
              <a:spcBef>
                <a:spcPts val="600"/>
              </a:spcBef>
            </a:pPr>
            <a:r>
              <a:rPr lang="en-US" b="1" dirty="0" smtClean="0">
                <a:solidFill>
                  <a:schemeClr val="accent1"/>
                </a:solidFill>
              </a:rPr>
              <a:t>Oral Surgery – </a:t>
            </a:r>
            <a:r>
              <a:rPr lang="en-US" dirty="0" smtClean="0"/>
              <a:t>Surgical treatment of diseases, injuries and jaw defects</a:t>
            </a:r>
            <a:endParaRPr lang="en-US" dirty="0" smtClean="0"/>
          </a:p>
        </p:txBody>
      </p:sp>
      <p:sp>
        <p:nvSpPr>
          <p:cNvPr id="21506" name="Rectangle 2"/>
          <p:cNvSpPr>
            <a:spLocks noGrp="1" noChangeArrowheads="1"/>
          </p:cNvSpPr>
          <p:nvPr>
            <p:ph type="title"/>
          </p:nvPr>
        </p:nvSpPr>
        <p:spPr/>
        <p:txBody>
          <a:bodyPr/>
          <a:lstStyle/>
          <a:p>
            <a:r>
              <a:rPr lang="en-US" dirty="0" smtClean="0"/>
              <a:t>Dental Service Specialties</a:t>
            </a:r>
            <a:endParaRPr lang="en-US" dirty="0" smtClean="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34</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1149591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wipe(left)">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wipe(left)">
                                      <p:cBhvr>
                                        <p:cTn id="12" dur="5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left)">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left)">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wipe(left)">
                                      <p:cBhvr>
                                        <p:cTn id="37"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514085"/>
            <a:ext cx="8229600" cy="4525962"/>
          </a:xfrm>
        </p:spPr>
        <p:txBody>
          <a:bodyPr>
            <a:normAutofit fontScale="92500" lnSpcReduction="20000"/>
          </a:bodyPr>
          <a:lstStyle/>
          <a:p>
            <a:r>
              <a:rPr lang="en-US" sz="4000" dirty="0" smtClean="0"/>
              <a:t>Diagnostic/Preventive</a:t>
            </a:r>
          </a:p>
          <a:p>
            <a:pPr lvl="1"/>
            <a:r>
              <a:rPr lang="en-US" sz="3600" dirty="0" smtClean="0"/>
              <a:t>Routine check-ups, x-rays and cleaning</a:t>
            </a:r>
          </a:p>
          <a:p>
            <a:r>
              <a:rPr lang="en-US" sz="4000" dirty="0" smtClean="0"/>
              <a:t>Basic</a:t>
            </a:r>
          </a:p>
          <a:p>
            <a:pPr lvl="1"/>
            <a:r>
              <a:rPr lang="en-US" sz="3600" dirty="0" smtClean="0"/>
              <a:t>Fillings, periodontics and root canals</a:t>
            </a:r>
          </a:p>
          <a:p>
            <a:r>
              <a:rPr lang="en-US" sz="4000" dirty="0" smtClean="0"/>
              <a:t>Major</a:t>
            </a:r>
          </a:p>
          <a:p>
            <a:pPr lvl="1"/>
            <a:r>
              <a:rPr lang="en-US" sz="3600" dirty="0" smtClean="0"/>
              <a:t>Crowns, dentures or bridgework and orthodontics</a:t>
            </a:r>
            <a:endParaRPr lang="en-US" sz="3600" dirty="0"/>
          </a:p>
        </p:txBody>
      </p:sp>
      <p:sp>
        <p:nvSpPr>
          <p:cNvPr id="21506" name="Rectangle 2"/>
          <p:cNvSpPr>
            <a:spLocks noGrp="1" noChangeArrowheads="1"/>
          </p:cNvSpPr>
          <p:nvPr>
            <p:ph type="title"/>
          </p:nvPr>
        </p:nvSpPr>
        <p:spPr/>
        <p:txBody>
          <a:bodyPr>
            <a:normAutofit/>
          </a:bodyPr>
          <a:lstStyle/>
          <a:p>
            <a:r>
              <a:rPr lang="en-US" dirty="0" smtClean="0"/>
              <a:t>Dental Care Benefits</a:t>
            </a:r>
            <a:endParaRPr lang="en-US" dirty="0" smtClean="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35</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990435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left)">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left)">
                                      <p:cBhvr>
                                        <p:cTn id="32"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514085"/>
            <a:ext cx="8229600" cy="4525962"/>
          </a:xfrm>
        </p:spPr>
        <p:txBody>
          <a:bodyPr>
            <a:normAutofit fontScale="77500" lnSpcReduction="20000"/>
          </a:bodyPr>
          <a:lstStyle/>
          <a:p>
            <a:r>
              <a:rPr lang="en-US" sz="3600" dirty="0"/>
              <a:t>Purely cosmetic services (unless necessitated by an accident)</a:t>
            </a:r>
          </a:p>
          <a:p>
            <a:r>
              <a:rPr lang="en-US" sz="3600" dirty="0" smtClean="0"/>
              <a:t>Replacement </a:t>
            </a:r>
            <a:r>
              <a:rPr lang="en-US" sz="3600" dirty="0"/>
              <a:t>of prosthetic devices</a:t>
            </a:r>
          </a:p>
          <a:p>
            <a:r>
              <a:rPr lang="en-US" sz="3600" dirty="0" smtClean="0"/>
              <a:t>Duplicate </a:t>
            </a:r>
            <a:r>
              <a:rPr lang="en-US" sz="3600" dirty="0"/>
              <a:t>dentures or prosthetic devices</a:t>
            </a:r>
          </a:p>
          <a:p>
            <a:r>
              <a:rPr lang="en-US" sz="3600" dirty="0" smtClean="0"/>
              <a:t>Oral </a:t>
            </a:r>
            <a:r>
              <a:rPr lang="en-US" sz="3600" dirty="0"/>
              <a:t>hygiene instruction or training</a:t>
            </a:r>
          </a:p>
          <a:p>
            <a:r>
              <a:rPr lang="en-US" sz="3600" dirty="0" smtClean="0"/>
              <a:t>Occupational </a:t>
            </a:r>
            <a:r>
              <a:rPr lang="en-US" sz="3600" dirty="0"/>
              <a:t>injuries covered by Workers’ Compensation</a:t>
            </a:r>
          </a:p>
          <a:p>
            <a:r>
              <a:rPr lang="en-US" sz="3600" dirty="0" smtClean="0"/>
              <a:t>Services </a:t>
            </a:r>
            <a:r>
              <a:rPr lang="en-US" sz="3600" dirty="0"/>
              <a:t>furnished by or on behalf of government agencies</a:t>
            </a:r>
          </a:p>
          <a:p>
            <a:r>
              <a:rPr lang="en-US" sz="3600" dirty="0" smtClean="0"/>
              <a:t>Certain </a:t>
            </a:r>
            <a:r>
              <a:rPr lang="en-US" sz="3600" dirty="0"/>
              <a:t>services that began prior to the date of coverage</a:t>
            </a:r>
          </a:p>
        </p:txBody>
      </p:sp>
      <p:sp>
        <p:nvSpPr>
          <p:cNvPr id="21506" name="Rectangle 2"/>
          <p:cNvSpPr>
            <a:spLocks noGrp="1" noChangeArrowheads="1"/>
          </p:cNvSpPr>
          <p:nvPr>
            <p:ph type="title"/>
          </p:nvPr>
        </p:nvSpPr>
        <p:spPr/>
        <p:txBody>
          <a:bodyPr>
            <a:normAutofit fontScale="90000"/>
          </a:bodyPr>
          <a:lstStyle/>
          <a:p>
            <a:r>
              <a:rPr lang="en-US" dirty="0" smtClean="0"/>
              <a:t>Dental Expense Plans Exclusions</a:t>
            </a:r>
            <a:endParaRPr lang="en-US" dirty="0" smtClean="0"/>
          </a:p>
        </p:txBody>
      </p:sp>
      <p:sp>
        <p:nvSpPr>
          <p:cNvPr id="5"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36</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1775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left)">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left)">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left)">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wipe(left)">
                                      <p:cBhvr>
                                        <p:cTn id="37"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4443"/>
          <a:stretch>
            <a:fillRect/>
          </a:stretch>
        </p:blipFill>
        <p:spPr bwMode="auto">
          <a:xfrm>
            <a:off x="0" y="0"/>
            <a:ext cx="9144000" cy="6858000"/>
          </a:xfrm>
          <a:prstGeom prst="rect">
            <a:avLst/>
          </a:prstGeom>
          <a:noFill/>
          <a:ln w="9525">
            <a:noFill/>
            <a:miter lim="800000"/>
            <a:headEnd/>
            <a:tailEnd/>
          </a:ln>
        </p:spPr>
      </p:pic>
      <p:sp>
        <p:nvSpPr>
          <p:cNvPr id="11" name="Title 3"/>
          <p:cNvSpPr txBox="1">
            <a:spLocks/>
          </p:cNvSpPr>
          <p:nvPr/>
        </p:nvSpPr>
        <p:spPr>
          <a:xfrm>
            <a:off x="152400" y="228600"/>
            <a:ext cx="8229600" cy="1143000"/>
          </a:xfrm>
          <a:prstGeom prst="rect">
            <a:avLst/>
          </a:prstGeom>
        </p:spPr>
        <p:txBody>
          <a:bodyPr>
            <a:scene3d>
              <a:camera prst="orthographicFront"/>
              <a:lightRig rig="soft" dir="t">
                <a:rot lat="0" lon="0" rev="10800000"/>
              </a:lightRig>
            </a:scene3d>
            <a:sp3d>
              <a:bevelT w="27940" h="12700"/>
              <a:contourClr>
                <a:srgbClr val="DDDDDD"/>
              </a:contourClr>
            </a:sp3d>
          </a:bodyPr>
          <a:lstStyle/>
          <a:p>
            <a:pPr fontAlgn="auto">
              <a:spcAft>
                <a:spcPts val="0"/>
              </a:spcAft>
              <a:defRPr/>
            </a:pPr>
            <a:r>
              <a:rPr lang="en-US" sz="4100" b="1" spc="150" dirty="0">
                <a:ln w="11430"/>
                <a:solidFill>
                  <a:srgbClr val="F8F8F8"/>
                </a:solidFill>
                <a:effectLst>
                  <a:outerShdw blurRad="25400" algn="tl" rotWithShape="0">
                    <a:srgbClr val="000000">
                      <a:alpha val="43000"/>
                    </a:srgbClr>
                  </a:outerShdw>
                </a:effectLst>
                <a:latin typeface="+mj-lt"/>
                <a:ea typeface="+mj-ea"/>
                <a:cs typeface="+mj-cs"/>
              </a:rPr>
              <a:t>Definitions</a:t>
            </a:r>
          </a:p>
        </p:txBody>
      </p:sp>
      <p:cxnSp>
        <p:nvCxnSpPr>
          <p:cNvPr id="12" name="Straight Connector 11"/>
          <p:cNvCxnSpPr/>
          <p:nvPr/>
        </p:nvCxnSpPr>
        <p:spPr>
          <a:xfrm>
            <a:off x="228600" y="838200"/>
            <a:ext cx="89154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68700" y="2286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159462">
            <a:off x="3575050" y="2667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rot="21407269">
            <a:off x="3638550" y="236538"/>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644900" y="2286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3733800" y="762000"/>
            <a:ext cx="5029200" cy="4154984"/>
          </a:xfrm>
          <a:prstGeom prst="rect">
            <a:avLst/>
          </a:prstGeom>
        </p:spPr>
        <p:txBody>
          <a:bodyPr>
            <a:spAutoFit/>
          </a:bodyPr>
          <a:lstStyle/>
          <a:p>
            <a:pPr fontAlgn="auto">
              <a:spcBef>
                <a:spcPts val="0"/>
              </a:spcBef>
              <a:spcAft>
                <a:spcPts val="0"/>
              </a:spcAft>
              <a:defRPr/>
            </a:pPr>
            <a:r>
              <a:rPr lang="en-US" sz="2400" b="1" dirty="0" smtClean="0">
                <a:solidFill>
                  <a:schemeClr val="accent2">
                    <a:lumMod val="50000"/>
                  </a:schemeClr>
                </a:solidFill>
                <a:latin typeface="+mj-lt"/>
                <a:cs typeface="+mn-cs"/>
              </a:rPr>
              <a:t>Earned Premium</a:t>
            </a:r>
            <a:r>
              <a:rPr lang="en-US" sz="2400" dirty="0" smtClean="0">
                <a:solidFill>
                  <a:schemeClr val="accent2">
                    <a:lumMod val="50000"/>
                  </a:schemeClr>
                </a:solidFill>
                <a:latin typeface="+mj-lt"/>
                <a:cs typeface="+mn-cs"/>
              </a:rPr>
              <a:t> </a:t>
            </a:r>
            <a:r>
              <a:rPr lang="en-US" sz="2400" dirty="0">
                <a:latin typeface="+mj-lt"/>
                <a:cs typeface="+mn-cs"/>
              </a:rPr>
              <a:t>– </a:t>
            </a:r>
            <a:r>
              <a:rPr lang="en-US" sz="2400" dirty="0" smtClean="0">
                <a:latin typeface="+mj-lt"/>
                <a:cs typeface="+mn-cs"/>
              </a:rPr>
              <a:t>Portion of the premium which protection has </a:t>
            </a:r>
            <a:br>
              <a:rPr lang="en-US" sz="2400" dirty="0" smtClean="0">
                <a:latin typeface="+mj-lt"/>
                <a:cs typeface="+mn-cs"/>
              </a:rPr>
            </a:br>
            <a:r>
              <a:rPr lang="en-US" sz="2400" dirty="0" smtClean="0">
                <a:latin typeface="+mj-lt"/>
                <a:cs typeface="+mn-cs"/>
              </a:rPr>
              <a:t>already been given</a:t>
            </a:r>
          </a:p>
          <a:p>
            <a:pPr fontAlgn="auto">
              <a:spcBef>
                <a:spcPts val="0"/>
              </a:spcBef>
              <a:spcAft>
                <a:spcPts val="0"/>
              </a:spcAft>
              <a:defRPr/>
            </a:pPr>
            <a:endParaRPr lang="en-US" sz="2400" dirty="0" smtClean="0">
              <a:latin typeface="+mj-lt"/>
            </a:endParaRPr>
          </a:p>
          <a:p>
            <a:pPr fontAlgn="auto">
              <a:spcBef>
                <a:spcPts val="0"/>
              </a:spcBef>
              <a:spcAft>
                <a:spcPts val="0"/>
              </a:spcAft>
              <a:defRPr/>
            </a:pPr>
            <a:r>
              <a:rPr lang="en-US" sz="2400" b="1" dirty="0" smtClean="0">
                <a:solidFill>
                  <a:schemeClr val="accent1"/>
                </a:solidFill>
                <a:latin typeface="+mj-lt"/>
                <a:cs typeface="+mn-cs"/>
              </a:rPr>
              <a:t>Unearned Premium</a:t>
            </a:r>
            <a:r>
              <a:rPr lang="en-US" sz="2400" dirty="0" smtClean="0">
                <a:solidFill>
                  <a:schemeClr val="accent2">
                    <a:lumMod val="50000"/>
                  </a:schemeClr>
                </a:solidFill>
                <a:latin typeface="+mj-lt"/>
              </a:rPr>
              <a:t> </a:t>
            </a:r>
            <a:r>
              <a:rPr lang="en-US" sz="2400" dirty="0" smtClean="0">
                <a:latin typeface="+mj-lt"/>
              </a:rPr>
              <a:t>– Portion </a:t>
            </a:r>
            <a:r>
              <a:rPr lang="en-US" sz="2400" dirty="0" smtClean="0">
                <a:latin typeface="+mj-lt"/>
                <a:cs typeface="+mn-cs"/>
              </a:rPr>
              <a:t>of </a:t>
            </a:r>
            <a:br>
              <a:rPr lang="en-US" sz="2400" dirty="0" smtClean="0">
                <a:latin typeface="+mj-lt"/>
                <a:cs typeface="+mn-cs"/>
              </a:rPr>
            </a:br>
            <a:r>
              <a:rPr lang="en-US" sz="2400" dirty="0" smtClean="0">
                <a:latin typeface="+mj-lt"/>
                <a:cs typeface="+mn-cs"/>
              </a:rPr>
              <a:t>the premium which protection has not been given</a:t>
            </a:r>
          </a:p>
          <a:p>
            <a:pPr fontAlgn="auto">
              <a:spcBef>
                <a:spcPts val="0"/>
              </a:spcBef>
              <a:spcAft>
                <a:spcPts val="0"/>
              </a:spcAft>
              <a:defRPr/>
            </a:pPr>
            <a:endParaRPr lang="en-US" sz="2400" b="1" dirty="0" smtClean="0">
              <a:solidFill>
                <a:schemeClr val="accent1"/>
              </a:solidFill>
              <a:latin typeface="+mj-lt"/>
            </a:endParaRPr>
          </a:p>
          <a:p>
            <a:pPr fontAlgn="auto">
              <a:spcBef>
                <a:spcPts val="0"/>
              </a:spcBef>
              <a:spcAft>
                <a:spcPts val="0"/>
              </a:spcAft>
              <a:defRPr/>
            </a:pPr>
            <a:r>
              <a:rPr lang="en-US" sz="2400" b="1" dirty="0" smtClean="0">
                <a:solidFill>
                  <a:schemeClr val="accent1"/>
                </a:solidFill>
                <a:latin typeface="+mj-lt"/>
              </a:rPr>
              <a:t>Service Area</a:t>
            </a:r>
            <a:r>
              <a:rPr lang="en-US" sz="2400" dirty="0" smtClean="0">
                <a:solidFill>
                  <a:schemeClr val="accent2">
                    <a:lumMod val="50000"/>
                  </a:schemeClr>
                </a:solidFill>
                <a:latin typeface="+mj-lt"/>
              </a:rPr>
              <a:t> </a:t>
            </a:r>
            <a:r>
              <a:rPr lang="en-US" sz="2400" dirty="0" smtClean="0">
                <a:latin typeface="+mj-lt"/>
              </a:rPr>
              <a:t>– The primary geographical area of coverage </a:t>
            </a:r>
            <a:br>
              <a:rPr lang="en-US" sz="2400" dirty="0" smtClean="0">
                <a:latin typeface="+mj-lt"/>
              </a:rPr>
            </a:br>
            <a:r>
              <a:rPr lang="en-US" sz="2400" dirty="0" smtClean="0">
                <a:latin typeface="+mj-lt"/>
              </a:rPr>
              <a:t>and service</a:t>
            </a:r>
            <a:endParaRPr lang="en-US" sz="2400" b="1" dirty="0">
              <a:solidFill>
                <a:schemeClr val="accent1"/>
              </a:solidFill>
              <a:latin typeface="+mj-lt"/>
              <a:cs typeface="+mn-cs"/>
            </a:endParaRPr>
          </a:p>
        </p:txBody>
      </p:sp>
      <p:sp>
        <p:nvSpPr>
          <p:cNvPr id="1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sp>
        <p:nvSpPr>
          <p:cNvPr id="17" name="Slide Number Placeholder 17"/>
          <p:cNvSpPr txBox="1">
            <a:spLocks/>
          </p:cNvSpPr>
          <p:nvPr/>
        </p:nvSpPr>
        <p:spPr bwMode="auto">
          <a:xfrm>
            <a:off x="8590002" y="6548477"/>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4</a:t>
            </a:fld>
            <a:endParaRPr lang="en-US" sz="1000" dirty="0">
              <a:solidFill>
                <a:schemeClr val="bg1"/>
              </a:solidFill>
              <a:latin typeface="Lucida Sans Unicode"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left)">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xit" presetSubtype="0" decel="100000" fill="hold" grpId="0" nodeType="clickEffect">
                                  <p:stCondLst>
                                    <p:cond delay="0"/>
                                  </p:stCondLst>
                                  <p:childTnLst>
                                    <p:anim calcmode="lin" valueType="num">
                                      <p:cBhvr>
                                        <p:cTn id="21" dur="500"/>
                                        <p:tgtEl>
                                          <p:spTgt spid="10"/>
                                        </p:tgtEl>
                                        <p:attrNameLst>
                                          <p:attrName>ppt_w</p:attrName>
                                        </p:attrNameLst>
                                      </p:cBhvr>
                                      <p:tavLst>
                                        <p:tav tm="0">
                                          <p:val>
                                            <p:strVal val="ppt_w"/>
                                          </p:val>
                                        </p:tav>
                                        <p:tav tm="100000">
                                          <p:val>
                                            <p:strVal val="ppt_w*2.5"/>
                                          </p:val>
                                        </p:tav>
                                      </p:tavLst>
                                    </p:anim>
                                    <p:anim calcmode="lin" valueType="num">
                                      <p:cBhvr>
                                        <p:cTn id="22" dur="500"/>
                                        <p:tgtEl>
                                          <p:spTgt spid="10"/>
                                        </p:tgtEl>
                                        <p:attrNameLst>
                                          <p:attrName>ppt_h</p:attrName>
                                        </p:attrNameLst>
                                      </p:cBhvr>
                                      <p:tavLst>
                                        <p:tav tm="0">
                                          <p:val>
                                            <p:strVal val="ppt_h"/>
                                          </p:val>
                                        </p:tav>
                                        <p:tav tm="100000">
                                          <p:val>
                                            <p:strVal val="ppt_h*0.01"/>
                                          </p:val>
                                        </p:tav>
                                      </p:tavLst>
                                    </p:anim>
                                    <p:anim calcmode="lin" valueType="num">
                                      <p:cBhvr>
                                        <p:cTn id="23" dur="500"/>
                                        <p:tgtEl>
                                          <p:spTgt spid="10"/>
                                        </p:tgtEl>
                                        <p:attrNameLst>
                                          <p:attrName>ppt_x</p:attrName>
                                        </p:attrNameLst>
                                      </p:cBhvr>
                                      <p:tavLst>
                                        <p:tav tm="0">
                                          <p:val>
                                            <p:strVal val="ppt_x"/>
                                          </p:val>
                                        </p:tav>
                                        <p:tav tm="100000">
                                          <p:val>
                                            <p:strVal val="ppt_x"/>
                                          </p:val>
                                        </p:tav>
                                      </p:tavLst>
                                    </p:anim>
                                    <p:anim calcmode="lin" valueType="num">
                                      <p:cBhvr>
                                        <p:cTn id="24" dur="500"/>
                                        <p:tgtEl>
                                          <p:spTgt spid="10"/>
                                        </p:tgtEl>
                                        <p:attrNameLst>
                                          <p:attrName>ppt_y</p:attrName>
                                        </p:attrNameLst>
                                      </p:cBhvr>
                                      <p:tavLst>
                                        <p:tav tm="0">
                                          <p:val>
                                            <p:strVal val="ppt_y"/>
                                          </p:val>
                                        </p:tav>
                                        <p:tav tm="100000">
                                          <p:val>
                                            <p:strVal val="ppt_h+1"/>
                                          </p:val>
                                        </p:tav>
                                      </p:tavLst>
                                    </p:anim>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58" presetClass="exit" presetSubtype="0" decel="100000" fill="hold" grpId="0" nodeType="withEffect">
                                  <p:stCondLst>
                                    <p:cond delay="0"/>
                                  </p:stCondLst>
                                  <p:childTnLst>
                                    <p:anim calcmode="lin" valueType="num">
                                      <p:cBhvr>
                                        <p:cTn id="28" dur="500"/>
                                        <p:tgtEl>
                                          <p:spTgt spid="14">
                                            <p:txEl>
                                              <p:pRg st="0" end="0"/>
                                            </p:txEl>
                                          </p:spTgt>
                                        </p:tgtEl>
                                        <p:attrNameLst>
                                          <p:attrName>ppt_w</p:attrName>
                                        </p:attrNameLst>
                                      </p:cBhvr>
                                      <p:tavLst>
                                        <p:tav tm="0">
                                          <p:val>
                                            <p:strVal val="ppt_w"/>
                                          </p:val>
                                        </p:tav>
                                        <p:tav tm="100000">
                                          <p:val>
                                            <p:strVal val="ppt_w*2.5"/>
                                          </p:val>
                                        </p:tav>
                                      </p:tavLst>
                                    </p:anim>
                                    <p:anim calcmode="lin" valueType="num">
                                      <p:cBhvr>
                                        <p:cTn id="29" dur="500"/>
                                        <p:tgtEl>
                                          <p:spTgt spid="14">
                                            <p:txEl>
                                              <p:pRg st="0" end="0"/>
                                            </p:txEl>
                                          </p:spTgt>
                                        </p:tgtEl>
                                        <p:attrNameLst>
                                          <p:attrName>ppt_h</p:attrName>
                                        </p:attrNameLst>
                                      </p:cBhvr>
                                      <p:tavLst>
                                        <p:tav tm="0">
                                          <p:val>
                                            <p:strVal val="ppt_h"/>
                                          </p:val>
                                        </p:tav>
                                        <p:tav tm="100000">
                                          <p:val>
                                            <p:strVal val="ppt_h*0.01"/>
                                          </p:val>
                                        </p:tav>
                                      </p:tavLst>
                                    </p:anim>
                                    <p:anim calcmode="lin" valueType="num">
                                      <p:cBhvr>
                                        <p:cTn id="30" dur="500"/>
                                        <p:tgtEl>
                                          <p:spTgt spid="14">
                                            <p:txEl>
                                              <p:pRg st="0" end="0"/>
                                            </p:txEl>
                                          </p:spTgt>
                                        </p:tgtEl>
                                        <p:attrNameLst>
                                          <p:attrName>ppt_x</p:attrName>
                                        </p:attrNameLst>
                                      </p:cBhvr>
                                      <p:tavLst>
                                        <p:tav tm="0">
                                          <p:val>
                                            <p:strVal val="ppt_x"/>
                                          </p:val>
                                        </p:tav>
                                        <p:tav tm="100000">
                                          <p:val>
                                            <p:strVal val="ppt_x"/>
                                          </p:val>
                                        </p:tav>
                                      </p:tavLst>
                                    </p:anim>
                                    <p:anim calcmode="lin" valueType="num">
                                      <p:cBhvr>
                                        <p:cTn id="31" dur="500"/>
                                        <p:tgtEl>
                                          <p:spTgt spid="14">
                                            <p:txEl>
                                              <p:pRg st="0" end="0"/>
                                            </p:txEl>
                                          </p:spTgt>
                                        </p:tgtEl>
                                        <p:attrNameLst>
                                          <p:attrName>ppt_y</p:attrName>
                                        </p:attrNameLst>
                                      </p:cBhvr>
                                      <p:tavLst>
                                        <p:tav tm="0">
                                          <p:val>
                                            <p:strVal val="ppt_y"/>
                                          </p:val>
                                        </p:tav>
                                        <p:tav tm="100000">
                                          <p:val>
                                            <p:strVal val="ppt_h+1"/>
                                          </p:val>
                                        </p:tav>
                                      </p:tavLst>
                                    </p:anim>
                                    <p:animEffect transition="out" filter="fade">
                                      <p:cBhvr>
                                        <p:cTn id="32" dur="500"/>
                                        <p:tgtEl>
                                          <p:spTgt spid="14">
                                            <p:txEl>
                                              <p:pRg st="0" end="0"/>
                                            </p:txEl>
                                          </p:spTgt>
                                        </p:tgtEl>
                                      </p:cBhvr>
                                    </p:animEffect>
                                    <p:set>
                                      <p:cBhvr>
                                        <p:cTn id="33" dur="1" fill="hold">
                                          <p:stCondLst>
                                            <p:cond delay="499"/>
                                          </p:stCondLst>
                                        </p:cTn>
                                        <p:tgtEl>
                                          <p:spTgt spid="14">
                                            <p:txEl>
                                              <p:pRg st="0" end="0"/>
                                            </p:txEl>
                                          </p:spTgt>
                                        </p:tgtEl>
                                        <p:attrNameLst>
                                          <p:attrName>style.visibility</p:attrName>
                                        </p:attrNameLst>
                                      </p:cBhvr>
                                      <p:to>
                                        <p:strVal val="hidden"/>
                                      </p:to>
                                    </p:set>
                                  </p:childTnLst>
                                </p:cTn>
                              </p:par>
                              <p:par>
                                <p:cTn id="34" presetID="58" presetClass="exit" presetSubtype="0" decel="100000" fill="hold" grpId="0" nodeType="withEffect">
                                  <p:stCondLst>
                                    <p:cond delay="0"/>
                                  </p:stCondLst>
                                  <p:childTnLst>
                                    <p:anim calcmode="lin" valueType="num">
                                      <p:cBhvr>
                                        <p:cTn id="35" dur="500"/>
                                        <p:tgtEl>
                                          <p:spTgt spid="14">
                                            <p:txEl>
                                              <p:pRg st="2" end="2"/>
                                            </p:txEl>
                                          </p:spTgt>
                                        </p:tgtEl>
                                        <p:attrNameLst>
                                          <p:attrName>ppt_w</p:attrName>
                                        </p:attrNameLst>
                                      </p:cBhvr>
                                      <p:tavLst>
                                        <p:tav tm="0">
                                          <p:val>
                                            <p:strVal val="ppt_w"/>
                                          </p:val>
                                        </p:tav>
                                        <p:tav tm="100000">
                                          <p:val>
                                            <p:strVal val="ppt_w*2.5"/>
                                          </p:val>
                                        </p:tav>
                                      </p:tavLst>
                                    </p:anim>
                                    <p:anim calcmode="lin" valueType="num">
                                      <p:cBhvr>
                                        <p:cTn id="36" dur="500"/>
                                        <p:tgtEl>
                                          <p:spTgt spid="14">
                                            <p:txEl>
                                              <p:pRg st="2" end="2"/>
                                            </p:txEl>
                                          </p:spTgt>
                                        </p:tgtEl>
                                        <p:attrNameLst>
                                          <p:attrName>ppt_h</p:attrName>
                                        </p:attrNameLst>
                                      </p:cBhvr>
                                      <p:tavLst>
                                        <p:tav tm="0">
                                          <p:val>
                                            <p:strVal val="ppt_h"/>
                                          </p:val>
                                        </p:tav>
                                        <p:tav tm="100000">
                                          <p:val>
                                            <p:strVal val="ppt_h*0.01"/>
                                          </p:val>
                                        </p:tav>
                                      </p:tavLst>
                                    </p:anim>
                                    <p:anim calcmode="lin" valueType="num">
                                      <p:cBhvr>
                                        <p:cTn id="37" dur="500"/>
                                        <p:tgtEl>
                                          <p:spTgt spid="14">
                                            <p:txEl>
                                              <p:pRg st="2" end="2"/>
                                            </p:txEl>
                                          </p:spTgt>
                                        </p:tgtEl>
                                        <p:attrNameLst>
                                          <p:attrName>ppt_x</p:attrName>
                                        </p:attrNameLst>
                                      </p:cBhvr>
                                      <p:tavLst>
                                        <p:tav tm="0">
                                          <p:val>
                                            <p:strVal val="ppt_x"/>
                                          </p:val>
                                        </p:tav>
                                        <p:tav tm="100000">
                                          <p:val>
                                            <p:strVal val="ppt_x"/>
                                          </p:val>
                                        </p:tav>
                                      </p:tavLst>
                                    </p:anim>
                                    <p:anim calcmode="lin" valueType="num">
                                      <p:cBhvr>
                                        <p:cTn id="38" dur="500"/>
                                        <p:tgtEl>
                                          <p:spTgt spid="14">
                                            <p:txEl>
                                              <p:pRg st="2" end="2"/>
                                            </p:txEl>
                                          </p:spTgt>
                                        </p:tgtEl>
                                        <p:attrNameLst>
                                          <p:attrName>ppt_y</p:attrName>
                                        </p:attrNameLst>
                                      </p:cBhvr>
                                      <p:tavLst>
                                        <p:tav tm="0">
                                          <p:val>
                                            <p:strVal val="ppt_y"/>
                                          </p:val>
                                        </p:tav>
                                        <p:tav tm="100000">
                                          <p:val>
                                            <p:strVal val="ppt_h+1"/>
                                          </p:val>
                                        </p:tav>
                                      </p:tavLst>
                                    </p:anim>
                                    <p:animEffect transition="out" filter="fade">
                                      <p:cBhvr>
                                        <p:cTn id="39" dur="500"/>
                                        <p:tgtEl>
                                          <p:spTgt spid="14">
                                            <p:txEl>
                                              <p:pRg st="2" end="2"/>
                                            </p:txEl>
                                          </p:spTgt>
                                        </p:tgtEl>
                                      </p:cBhvr>
                                    </p:animEffect>
                                    <p:set>
                                      <p:cBhvr>
                                        <p:cTn id="40" dur="1" fill="hold">
                                          <p:stCondLst>
                                            <p:cond delay="499"/>
                                          </p:stCondLst>
                                        </p:cTn>
                                        <p:tgtEl>
                                          <p:spTgt spid="14">
                                            <p:txEl>
                                              <p:pRg st="2" end="2"/>
                                            </p:txEl>
                                          </p:spTgt>
                                        </p:tgtEl>
                                        <p:attrNameLst>
                                          <p:attrName>style.visibility</p:attrName>
                                        </p:attrNameLst>
                                      </p:cBhvr>
                                      <p:to>
                                        <p:strVal val="hidden"/>
                                      </p:to>
                                    </p:set>
                                  </p:childTnLst>
                                </p:cTn>
                              </p:par>
                              <p:par>
                                <p:cTn id="41" presetID="58" presetClass="exit" presetSubtype="0" decel="100000" fill="hold" grpId="0" nodeType="withEffect">
                                  <p:stCondLst>
                                    <p:cond delay="0"/>
                                  </p:stCondLst>
                                  <p:childTnLst>
                                    <p:anim calcmode="lin" valueType="num">
                                      <p:cBhvr>
                                        <p:cTn id="42" dur="500"/>
                                        <p:tgtEl>
                                          <p:spTgt spid="14">
                                            <p:txEl>
                                              <p:pRg st="4" end="4"/>
                                            </p:txEl>
                                          </p:spTgt>
                                        </p:tgtEl>
                                        <p:attrNameLst>
                                          <p:attrName>ppt_w</p:attrName>
                                        </p:attrNameLst>
                                      </p:cBhvr>
                                      <p:tavLst>
                                        <p:tav tm="0">
                                          <p:val>
                                            <p:strVal val="ppt_w"/>
                                          </p:val>
                                        </p:tav>
                                        <p:tav tm="100000">
                                          <p:val>
                                            <p:strVal val="ppt_w*2.5"/>
                                          </p:val>
                                        </p:tav>
                                      </p:tavLst>
                                    </p:anim>
                                    <p:anim calcmode="lin" valueType="num">
                                      <p:cBhvr>
                                        <p:cTn id="43" dur="500"/>
                                        <p:tgtEl>
                                          <p:spTgt spid="14">
                                            <p:txEl>
                                              <p:pRg st="4" end="4"/>
                                            </p:txEl>
                                          </p:spTgt>
                                        </p:tgtEl>
                                        <p:attrNameLst>
                                          <p:attrName>ppt_h</p:attrName>
                                        </p:attrNameLst>
                                      </p:cBhvr>
                                      <p:tavLst>
                                        <p:tav tm="0">
                                          <p:val>
                                            <p:strVal val="ppt_h"/>
                                          </p:val>
                                        </p:tav>
                                        <p:tav tm="100000">
                                          <p:val>
                                            <p:strVal val="ppt_h*0.01"/>
                                          </p:val>
                                        </p:tav>
                                      </p:tavLst>
                                    </p:anim>
                                    <p:anim calcmode="lin" valueType="num">
                                      <p:cBhvr>
                                        <p:cTn id="44" dur="500"/>
                                        <p:tgtEl>
                                          <p:spTgt spid="14">
                                            <p:txEl>
                                              <p:pRg st="4" end="4"/>
                                            </p:txEl>
                                          </p:spTgt>
                                        </p:tgtEl>
                                        <p:attrNameLst>
                                          <p:attrName>ppt_x</p:attrName>
                                        </p:attrNameLst>
                                      </p:cBhvr>
                                      <p:tavLst>
                                        <p:tav tm="0">
                                          <p:val>
                                            <p:strVal val="ppt_x"/>
                                          </p:val>
                                        </p:tav>
                                        <p:tav tm="100000">
                                          <p:val>
                                            <p:strVal val="ppt_x"/>
                                          </p:val>
                                        </p:tav>
                                      </p:tavLst>
                                    </p:anim>
                                    <p:anim calcmode="lin" valueType="num">
                                      <p:cBhvr>
                                        <p:cTn id="45" dur="500"/>
                                        <p:tgtEl>
                                          <p:spTgt spid="14">
                                            <p:txEl>
                                              <p:pRg st="4" end="4"/>
                                            </p:txEl>
                                          </p:spTgt>
                                        </p:tgtEl>
                                        <p:attrNameLst>
                                          <p:attrName>ppt_y</p:attrName>
                                        </p:attrNameLst>
                                      </p:cBhvr>
                                      <p:tavLst>
                                        <p:tav tm="0">
                                          <p:val>
                                            <p:strVal val="ppt_y"/>
                                          </p:val>
                                        </p:tav>
                                        <p:tav tm="100000">
                                          <p:val>
                                            <p:strVal val="ppt_h+1"/>
                                          </p:val>
                                        </p:tav>
                                      </p:tavLst>
                                    </p:anim>
                                    <p:animEffect transition="out" filter="fade">
                                      <p:cBhvr>
                                        <p:cTn id="46" dur="500"/>
                                        <p:tgtEl>
                                          <p:spTgt spid="14">
                                            <p:txEl>
                                              <p:pRg st="4" end="4"/>
                                            </p:txEl>
                                          </p:spTgt>
                                        </p:tgtEl>
                                      </p:cBhvr>
                                    </p:animEffect>
                                    <p:set>
                                      <p:cBhvr>
                                        <p:cTn id="47" dur="1" fill="hold">
                                          <p:stCondLst>
                                            <p:cond delay="499"/>
                                          </p:stCondLst>
                                        </p:cTn>
                                        <p:tgtEl>
                                          <p:spTgt spid="1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4443"/>
          <a:stretch>
            <a:fillRect/>
          </a:stretch>
        </p:blipFill>
        <p:spPr bwMode="auto">
          <a:xfrm>
            <a:off x="0" y="0"/>
            <a:ext cx="9144000" cy="6858000"/>
          </a:xfrm>
          <a:prstGeom prst="rect">
            <a:avLst/>
          </a:prstGeom>
          <a:noFill/>
          <a:ln w="9525">
            <a:noFill/>
            <a:miter lim="800000"/>
            <a:headEnd/>
            <a:tailEnd/>
          </a:ln>
        </p:spPr>
      </p:pic>
      <p:sp>
        <p:nvSpPr>
          <p:cNvPr id="11" name="Title 3"/>
          <p:cNvSpPr txBox="1">
            <a:spLocks/>
          </p:cNvSpPr>
          <p:nvPr/>
        </p:nvSpPr>
        <p:spPr>
          <a:xfrm>
            <a:off x="152400" y="228600"/>
            <a:ext cx="8229600" cy="1143000"/>
          </a:xfrm>
          <a:prstGeom prst="rect">
            <a:avLst/>
          </a:prstGeom>
        </p:spPr>
        <p:txBody>
          <a:bodyPr>
            <a:scene3d>
              <a:camera prst="orthographicFront"/>
              <a:lightRig rig="soft" dir="t">
                <a:rot lat="0" lon="0" rev="10800000"/>
              </a:lightRig>
            </a:scene3d>
            <a:sp3d>
              <a:bevelT w="27940" h="12700"/>
              <a:contourClr>
                <a:srgbClr val="DDDDDD"/>
              </a:contourClr>
            </a:sp3d>
          </a:bodyPr>
          <a:lstStyle/>
          <a:p>
            <a:pPr fontAlgn="auto">
              <a:spcAft>
                <a:spcPts val="0"/>
              </a:spcAft>
              <a:defRPr/>
            </a:pPr>
            <a:r>
              <a:rPr lang="en-US" sz="4100" b="1" spc="150" dirty="0">
                <a:ln w="11430"/>
                <a:solidFill>
                  <a:srgbClr val="F8F8F8"/>
                </a:solidFill>
                <a:effectLst>
                  <a:outerShdw blurRad="25400" algn="tl" rotWithShape="0">
                    <a:srgbClr val="000000">
                      <a:alpha val="43000"/>
                    </a:srgbClr>
                  </a:outerShdw>
                </a:effectLst>
                <a:latin typeface="+mj-lt"/>
                <a:ea typeface="+mj-ea"/>
                <a:cs typeface="+mj-cs"/>
              </a:rPr>
              <a:t>Definitions</a:t>
            </a:r>
          </a:p>
        </p:txBody>
      </p:sp>
      <p:cxnSp>
        <p:nvCxnSpPr>
          <p:cNvPr id="12" name="Straight Connector 11"/>
          <p:cNvCxnSpPr/>
          <p:nvPr/>
        </p:nvCxnSpPr>
        <p:spPr>
          <a:xfrm>
            <a:off x="228600" y="838200"/>
            <a:ext cx="8915400" cy="0"/>
          </a:xfrm>
          <a:prstGeom prst="line">
            <a:avLst/>
          </a:prstGeom>
          <a:ln w="38100">
            <a:solidFill>
              <a:srgbClr val="72909A"/>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68700" y="2286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rot="159462">
            <a:off x="3575050" y="2667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rot="21407269">
            <a:off x="3638550" y="236538"/>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644900" y="228600"/>
            <a:ext cx="5105400" cy="6400800"/>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3733800" y="762000"/>
            <a:ext cx="5029200" cy="3046988"/>
          </a:xfrm>
          <a:prstGeom prst="rect">
            <a:avLst/>
          </a:prstGeom>
        </p:spPr>
        <p:txBody>
          <a:bodyPr>
            <a:spAutoFit/>
          </a:bodyPr>
          <a:lstStyle/>
          <a:p>
            <a:pPr fontAlgn="auto">
              <a:spcBef>
                <a:spcPts val="0"/>
              </a:spcBef>
              <a:spcAft>
                <a:spcPts val="0"/>
              </a:spcAft>
              <a:defRPr/>
            </a:pPr>
            <a:r>
              <a:rPr lang="en-US" sz="2400" b="1" dirty="0" smtClean="0">
                <a:solidFill>
                  <a:schemeClr val="accent2">
                    <a:lumMod val="50000"/>
                  </a:schemeClr>
                </a:solidFill>
                <a:latin typeface="+mj-lt"/>
                <a:cs typeface="+mn-cs"/>
              </a:rPr>
              <a:t>Subscriber</a:t>
            </a:r>
            <a:r>
              <a:rPr lang="en-US" sz="2400" dirty="0" smtClean="0">
                <a:solidFill>
                  <a:schemeClr val="accent2">
                    <a:lumMod val="50000"/>
                  </a:schemeClr>
                </a:solidFill>
                <a:latin typeface="+mj-lt"/>
              </a:rPr>
              <a:t> </a:t>
            </a:r>
            <a:r>
              <a:rPr lang="en-US" sz="2400" dirty="0" smtClean="0">
                <a:latin typeface="+mj-lt"/>
              </a:rPr>
              <a:t>– </a:t>
            </a:r>
            <a:r>
              <a:rPr lang="en-US" sz="2400" dirty="0" smtClean="0">
                <a:latin typeface="+mj-lt"/>
                <a:cs typeface="Times" pitchFamily="18" charset="0"/>
              </a:rPr>
              <a:t>Person applying for coverage through service provider</a:t>
            </a:r>
          </a:p>
          <a:p>
            <a:pPr fontAlgn="auto">
              <a:spcBef>
                <a:spcPts val="0"/>
              </a:spcBef>
              <a:spcAft>
                <a:spcPts val="0"/>
              </a:spcAft>
              <a:defRPr/>
            </a:pPr>
            <a:endParaRPr lang="en-US" sz="2400" dirty="0" smtClean="0">
              <a:latin typeface="+mj-lt"/>
            </a:endParaRPr>
          </a:p>
          <a:p>
            <a:pPr fontAlgn="auto">
              <a:spcBef>
                <a:spcPts val="0"/>
              </a:spcBef>
              <a:spcAft>
                <a:spcPts val="0"/>
              </a:spcAft>
              <a:defRPr/>
            </a:pPr>
            <a:r>
              <a:rPr lang="en-US" sz="2400" b="1" dirty="0" smtClean="0">
                <a:solidFill>
                  <a:schemeClr val="accent1"/>
                </a:solidFill>
                <a:latin typeface="+mj-lt"/>
                <a:cs typeface="+mn-cs"/>
              </a:rPr>
              <a:t>Insured</a:t>
            </a:r>
            <a:r>
              <a:rPr lang="en-US" sz="2400" dirty="0" smtClean="0">
                <a:solidFill>
                  <a:schemeClr val="accent2">
                    <a:lumMod val="50000"/>
                  </a:schemeClr>
                </a:solidFill>
                <a:latin typeface="+mj-lt"/>
              </a:rPr>
              <a:t> </a:t>
            </a:r>
            <a:r>
              <a:rPr lang="en-US" sz="2400" dirty="0" smtClean="0">
                <a:latin typeface="+mj-lt"/>
              </a:rPr>
              <a:t>– Person </a:t>
            </a:r>
            <a:r>
              <a:rPr lang="en-US" sz="2400" dirty="0" smtClean="0">
                <a:latin typeface="+mj-lt"/>
                <a:cs typeface="+mn-cs"/>
              </a:rPr>
              <a:t>applying for coverage through an indemnity provider</a:t>
            </a:r>
          </a:p>
          <a:p>
            <a:pPr fontAlgn="auto">
              <a:spcBef>
                <a:spcPts val="0"/>
              </a:spcBef>
              <a:spcAft>
                <a:spcPts val="0"/>
              </a:spcAft>
              <a:defRPr/>
            </a:pPr>
            <a:endParaRPr lang="en-US" sz="2400" b="1" dirty="0" smtClean="0">
              <a:solidFill>
                <a:schemeClr val="accent1"/>
              </a:solidFill>
              <a:latin typeface="+mj-lt"/>
            </a:endParaRPr>
          </a:p>
        </p:txBody>
      </p:sp>
      <p:sp>
        <p:nvSpPr>
          <p:cNvPr id="1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endParaRPr lang="en-US" sz="1000" dirty="0">
              <a:solidFill>
                <a:schemeClr val="bg1"/>
              </a:solidFill>
              <a:latin typeface="Lucida Sans Unicode" pitchFamily="34" charset="0"/>
            </a:endParaRPr>
          </a:p>
        </p:txBody>
      </p:sp>
      <p:pic>
        <p:nvPicPr>
          <p:cNvPr id="55298" name="Picture 2" descr="http://content.answcdn.com/main/content/img/shutterstock/c/l/closeup_of_senior_man_filling_in_tax_form.jpg"/>
          <p:cNvPicPr>
            <a:picLocks noChangeAspect="1" noChangeArrowheads="1"/>
          </p:cNvPicPr>
          <p:nvPr/>
        </p:nvPicPr>
        <p:blipFill>
          <a:blip r:embed="rId4" cstate="print"/>
          <a:srcRect b="47200"/>
          <a:stretch>
            <a:fillRect/>
          </a:stretch>
        </p:blipFill>
        <p:spPr bwMode="auto">
          <a:xfrm>
            <a:off x="1752600" y="3620347"/>
            <a:ext cx="3276600" cy="2475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Slide Number Placeholder 17"/>
          <p:cNvSpPr txBox="1">
            <a:spLocks/>
          </p:cNvSpPr>
          <p:nvPr/>
        </p:nvSpPr>
        <p:spPr bwMode="auto">
          <a:xfrm>
            <a:off x="8602359" y="6523763"/>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5</a:t>
            </a:fld>
            <a:endParaRPr lang="en-US" sz="1000" dirty="0">
              <a:solidFill>
                <a:schemeClr val="bg1"/>
              </a:solidFill>
              <a:latin typeface="Lucida Sans Unicode"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55298"/>
                                        </p:tgtEl>
                                        <p:attrNameLst>
                                          <p:attrName>style.visibility</p:attrName>
                                        </p:attrNameLst>
                                      </p:cBhvr>
                                      <p:to>
                                        <p:strVal val="visible"/>
                                      </p:to>
                                    </p:set>
                                    <p:animEffect transition="in" filter="barn(outHorizontal)">
                                      <p:cBhvr>
                                        <p:cTn id="10" dur="500"/>
                                        <p:tgtEl>
                                          <p:spTgt spid="552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left)">
                                      <p:cBhvr>
                                        <p:cTn id="1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Classification of Healthcare Plans and Payment Structure</a:t>
            </a:r>
            <a:endParaRPr lang="en-US" dirty="0"/>
          </a:p>
        </p:txBody>
      </p:sp>
      <p:sp>
        <p:nvSpPr>
          <p:cNvPr id="3"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latin typeface="Lucida Sans Unicode" pitchFamily="34" charset="0"/>
              </a:rPr>
              <a:pPr algn="r"/>
              <a:t>6</a:t>
            </a:fld>
            <a:endParaRPr lang="en-US" sz="1000" dirty="0">
              <a:latin typeface="Lucida Sans Unicode" pitchFamily="34" charset="0"/>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Plans</a:t>
            </a:r>
            <a:endParaRPr lang="en-US" dirty="0"/>
          </a:p>
        </p:txBody>
      </p:sp>
      <p:sp>
        <p:nvSpPr>
          <p:cNvPr id="8" name="Freeform 7"/>
          <p:cNvSpPr/>
          <p:nvPr/>
        </p:nvSpPr>
        <p:spPr>
          <a:xfrm>
            <a:off x="609600" y="2046894"/>
            <a:ext cx="3731230" cy="1463040"/>
          </a:xfrm>
          <a:custGeom>
            <a:avLst/>
            <a:gdLst>
              <a:gd name="connsiteX0" fmla="*/ 0 w 2507456"/>
              <a:gd name="connsiteY0" fmla="*/ 0 h 3072341"/>
              <a:gd name="connsiteX1" fmla="*/ 2507456 w 2507456"/>
              <a:gd name="connsiteY1" fmla="*/ 0 h 3072341"/>
              <a:gd name="connsiteX2" fmla="*/ 2507456 w 2507456"/>
              <a:gd name="connsiteY2" fmla="*/ 3072341 h 3072341"/>
              <a:gd name="connsiteX3" fmla="*/ 0 w 2507456"/>
              <a:gd name="connsiteY3" fmla="*/ 3072341 h 3072341"/>
              <a:gd name="connsiteX4" fmla="*/ 0 w 2507456"/>
              <a:gd name="connsiteY4" fmla="*/ 0 h 307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072341">
                <a:moveTo>
                  <a:pt x="0" y="0"/>
                </a:moveTo>
                <a:lnTo>
                  <a:pt x="2507456" y="0"/>
                </a:lnTo>
                <a:lnTo>
                  <a:pt x="2507456" y="3072341"/>
                </a:lnTo>
                <a:lnTo>
                  <a:pt x="0" y="3072341"/>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pPr>
            <a:r>
              <a:rPr lang="en-US" sz="2400" kern="1200" dirty="0" smtClean="0"/>
              <a:t>Reimburses payment directly to the insured – offered through a Commercial Insurer</a:t>
            </a:r>
            <a:endParaRPr lang="en-US" sz="2400" kern="1200" dirty="0"/>
          </a:p>
        </p:txBody>
      </p:sp>
      <p:sp>
        <p:nvSpPr>
          <p:cNvPr id="10" name="Freeform 9"/>
          <p:cNvSpPr/>
          <p:nvPr/>
        </p:nvSpPr>
        <p:spPr>
          <a:xfrm>
            <a:off x="4876799" y="2015362"/>
            <a:ext cx="3731230" cy="1463040"/>
          </a:xfrm>
          <a:custGeom>
            <a:avLst/>
            <a:gdLst>
              <a:gd name="connsiteX0" fmla="*/ 0 w 2507456"/>
              <a:gd name="connsiteY0" fmla="*/ 0 h 3072341"/>
              <a:gd name="connsiteX1" fmla="*/ 2507456 w 2507456"/>
              <a:gd name="connsiteY1" fmla="*/ 0 h 3072341"/>
              <a:gd name="connsiteX2" fmla="*/ 2507456 w 2507456"/>
              <a:gd name="connsiteY2" fmla="*/ 3072341 h 3072341"/>
              <a:gd name="connsiteX3" fmla="*/ 0 w 2507456"/>
              <a:gd name="connsiteY3" fmla="*/ 3072341 h 3072341"/>
              <a:gd name="connsiteX4" fmla="*/ 0 w 2507456"/>
              <a:gd name="connsiteY4" fmla="*/ 0 h 307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072341">
                <a:moveTo>
                  <a:pt x="0" y="0"/>
                </a:moveTo>
                <a:lnTo>
                  <a:pt x="2507456" y="0"/>
                </a:lnTo>
                <a:lnTo>
                  <a:pt x="2507456" y="3072341"/>
                </a:lnTo>
                <a:lnTo>
                  <a:pt x="0" y="3072341"/>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pPr>
            <a:r>
              <a:rPr lang="en-US" sz="2400" kern="1200" dirty="0" smtClean="0"/>
              <a:t>Pays directly to the provider of care – doctor or hospital</a:t>
            </a:r>
            <a:endParaRPr lang="en-US" sz="2400" kern="1200" dirty="0"/>
          </a:p>
        </p:txBody>
      </p:sp>
      <p:sp>
        <p:nvSpPr>
          <p:cNvPr id="13" name="Freeform 12"/>
          <p:cNvSpPr/>
          <p:nvPr/>
        </p:nvSpPr>
        <p:spPr>
          <a:xfrm>
            <a:off x="2380277" y="4440280"/>
            <a:ext cx="3731230" cy="1463040"/>
          </a:xfrm>
          <a:custGeom>
            <a:avLst/>
            <a:gdLst>
              <a:gd name="connsiteX0" fmla="*/ 0 w 2507456"/>
              <a:gd name="connsiteY0" fmla="*/ 0 h 3072341"/>
              <a:gd name="connsiteX1" fmla="*/ 2507456 w 2507456"/>
              <a:gd name="connsiteY1" fmla="*/ 0 h 3072341"/>
              <a:gd name="connsiteX2" fmla="*/ 2507456 w 2507456"/>
              <a:gd name="connsiteY2" fmla="*/ 3072341 h 3072341"/>
              <a:gd name="connsiteX3" fmla="*/ 0 w 2507456"/>
              <a:gd name="connsiteY3" fmla="*/ 3072341 h 3072341"/>
              <a:gd name="connsiteX4" fmla="*/ 0 w 2507456"/>
              <a:gd name="connsiteY4" fmla="*/ 0 h 3072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3072341">
                <a:moveTo>
                  <a:pt x="0" y="0"/>
                </a:moveTo>
                <a:lnTo>
                  <a:pt x="2507456" y="0"/>
                </a:lnTo>
                <a:lnTo>
                  <a:pt x="2507456" y="3072341"/>
                </a:lnTo>
                <a:lnTo>
                  <a:pt x="0" y="3072341"/>
                </a:lnTo>
                <a:lnTo>
                  <a:pt x="0" y="0"/>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17348" tIns="117348" rIns="156464" bIns="176022" numCol="1" spcCol="1270" anchor="t" anchorCtr="0">
            <a:noAutofit/>
          </a:bodyPr>
          <a:lstStyle/>
          <a:p>
            <a:pPr marL="0" lvl="1" indent="-228600" algn="l" defTabSz="977900">
              <a:lnSpc>
                <a:spcPct val="90000"/>
              </a:lnSpc>
              <a:spcBef>
                <a:spcPct val="0"/>
              </a:spcBef>
              <a:spcAft>
                <a:spcPct val="15000"/>
              </a:spcAft>
            </a:pPr>
            <a:r>
              <a:rPr lang="en-US" sz="2400" kern="1200" dirty="0" smtClean="0"/>
              <a:t>Funded by an employer and not backed by an insurance company</a:t>
            </a:r>
            <a:endParaRPr lang="en-US" sz="2400" kern="1200" dirty="0"/>
          </a:p>
        </p:txBody>
      </p:sp>
      <p:sp>
        <p:nvSpPr>
          <p:cNvPr id="7" name="Freeform 6"/>
          <p:cNvSpPr/>
          <p:nvPr/>
        </p:nvSpPr>
        <p:spPr>
          <a:xfrm>
            <a:off x="609600" y="1468826"/>
            <a:ext cx="3731230" cy="548640"/>
          </a:xfrm>
          <a:custGeom>
            <a:avLst/>
            <a:gdLst>
              <a:gd name="connsiteX0" fmla="*/ 0 w 2507456"/>
              <a:gd name="connsiteY0" fmla="*/ 0 h 958252"/>
              <a:gd name="connsiteX1" fmla="*/ 2507456 w 2507456"/>
              <a:gd name="connsiteY1" fmla="*/ 0 h 958252"/>
              <a:gd name="connsiteX2" fmla="*/ 2507456 w 2507456"/>
              <a:gd name="connsiteY2" fmla="*/ 958252 h 958252"/>
              <a:gd name="connsiteX3" fmla="*/ 0 w 2507456"/>
              <a:gd name="connsiteY3" fmla="*/ 958252 h 958252"/>
              <a:gd name="connsiteX4" fmla="*/ 0 w 2507456"/>
              <a:gd name="connsiteY4" fmla="*/ 0 h 95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58252">
                <a:moveTo>
                  <a:pt x="0" y="0"/>
                </a:moveTo>
                <a:lnTo>
                  <a:pt x="2507456" y="0"/>
                </a:lnTo>
                <a:lnTo>
                  <a:pt x="2507456" y="958252"/>
                </a:lnTo>
                <a:lnTo>
                  <a:pt x="0" y="958252"/>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600" b="1" i="1" kern="1200" dirty="0" smtClean="0"/>
              <a:t>Indemnity Plans</a:t>
            </a:r>
            <a:endParaRPr lang="en-US" sz="2600" b="1" i="1" kern="1200" dirty="0"/>
          </a:p>
        </p:txBody>
      </p:sp>
      <p:sp>
        <p:nvSpPr>
          <p:cNvPr id="9" name="Freeform 8"/>
          <p:cNvSpPr/>
          <p:nvPr/>
        </p:nvSpPr>
        <p:spPr>
          <a:xfrm>
            <a:off x="4876799" y="1421530"/>
            <a:ext cx="3731230" cy="548640"/>
          </a:xfrm>
          <a:custGeom>
            <a:avLst/>
            <a:gdLst>
              <a:gd name="connsiteX0" fmla="*/ 0 w 2507456"/>
              <a:gd name="connsiteY0" fmla="*/ 0 h 958252"/>
              <a:gd name="connsiteX1" fmla="*/ 2507456 w 2507456"/>
              <a:gd name="connsiteY1" fmla="*/ 0 h 958252"/>
              <a:gd name="connsiteX2" fmla="*/ 2507456 w 2507456"/>
              <a:gd name="connsiteY2" fmla="*/ 958252 h 958252"/>
              <a:gd name="connsiteX3" fmla="*/ 0 w 2507456"/>
              <a:gd name="connsiteY3" fmla="*/ 958252 h 958252"/>
              <a:gd name="connsiteX4" fmla="*/ 0 w 2507456"/>
              <a:gd name="connsiteY4" fmla="*/ 0 h 95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58252">
                <a:moveTo>
                  <a:pt x="0" y="0"/>
                </a:moveTo>
                <a:lnTo>
                  <a:pt x="2507456" y="0"/>
                </a:lnTo>
                <a:lnTo>
                  <a:pt x="2507456" y="958252"/>
                </a:lnTo>
                <a:lnTo>
                  <a:pt x="0" y="958252"/>
                </a:lnTo>
                <a:lnTo>
                  <a:pt x="0"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600" b="1" i="1" kern="1200" dirty="0" smtClean="0"/>
              <a:t>Service Plans</a:t>
            </a:r>
            <a:endParaRPr lang="en-US" sz="2600" b="1" i="1" kern="1200" dirty="0"/>
          </a:p>
        </p:txBody>
      </p:sp>
      <p:sp>
        <p:nvSpPr>
          <p:cNvPr id="15" name="Freeform 14"/>
          <p:cNvSpPr/>
          <p:nvPr/>
        </p:nvSpPr>
        <p:spPr>
          <a:xfrm>
            <a:off x="2380277" y="3938936"/>
            <a:ext cx="3731230" cy="548640"/>
          </a:xfrm>
          <a:custGeom>
            <a:avLst/>
            <a:gdLst>
              <a:gd name="connsiteX0" fmla="*/ 0 w 2507456"/>
              <a:gd name="connsiteY0" fmla="*/ 0 h 958252"/>
              <a:gd name="connsiteX1" fmla="*/ 2507456 w 2507456"/>
              <a:gd name="connsiteY1" fmla="*/ 0 h 958252"/>
              <a:gd name="connsiteX2" fmla="*/ 2507456 w 2507456"/>
              <a:gd name="connsiteY2" fmla="*/ 958252 h 958252"/>
              <a:gd name="connsiteX3" fmla="*/ 0 w 2507456"/>
              <a:gd name="connsiteY3" fmla="*/ 958252 h 958252"/>
              <a:gd name="connsiteX4" fmla="*/ 0 w 2507456"/>
              <a:gd name="connsiteY4" fmla="*/ 0 h 958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58252">
                <a:moveTo>
                  <a:pt x="0" y="0"/>
                </a:moveTo>
                <a:lnTo>
                  <a:pt x="2507456" y="0"/>
                </a:lnTo>
                <a:lnTo>
                  <a:pt x="2507456" y="958252"/>
                </a:lnTo>
                <a:lnTo>
                  <a:pt x="0" y="958252"/>
                </a:lnTo>
                <a:lnTo>
                  <a:pt x="0" y="0"/>
                </a:lnTo>
                <a:close/>
              </a:path>
            </a:pathLst>
          </a:custGeom>
        </p:spPr>
        <p:style>
          <a:lnRef idx="0">
            <a:schemeClr val="dk1"/>
          </a:lnRef>
          <a:fillRef idx="3">
            <a:schemeClr val="dk1"/>
          </a:fillRef>
          <a:effectRef idx="3">
            <a:schemeClr val="dk1"/>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600" b="1" i="1" kern="1200" dirty="0" smtClean="0"/>
              <a:t>Self-Funded Plans</a:t>
            </a:r>
            <a:endParaRPr lang="en-US" sz="2600" b="1" i="1" kern="1200" dirty="0"/>
          </a:p>
        </p:txBody>
      </p:sp>
      <p:sp>
        <p:nvSpPr>
          <p:cNvPr id="11"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7</a:t>
            </a:fld>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500"/>
                            </p:stCondLst>
                            <p:childTnLst>
                              <p:par>
                                <p:cTn id="37" presetID="47"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7" grpId="0" animBg="1"/>
      <p:bldP spid="9"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Payment Structure</a:t>
            </a:r>
          </a:p>
          <a:p>
            <a:pPr lvl="1"/>
            <a:r>
              <a:rPr lang="en-US" dirty="0" smtClean="0"/>
              <a:t>Blanket payment</a:t>
            </a:r>
          </a:p>
          <a:p>
            <a:pPr lvl="1"/>
            <a:r>
              <a:rPr lang="en-US" dirty="0" smtClean="0"/>
              <a:t>Scheduled payment</a:t>
            </a:r>
          </a:p>
          <a:p>
            <a:pPr lvl="1"/>
            <a:r>
              <a:rPr lang="en-US" dirty="0" smtClean="0"/>
              <a:t>Cash or Indemnity payment</a:t>
            </a:r>
          </a:p>
          <a:p>
            <a:pPr lvl="1"/>
            <a:r>
              <a:rPr lang="en-US" dirty="0" smtClean="0"/>
              <a:t>Fee-for-Service</a:t>
            </a:r>
          </a:p>
          <a:p>
            <a:pPr lvl="1"/>
            <a:r>
              <a:rPr lang="en-US" dirty="0" smtClean="0"/>
              <a:t>Prepaid</a:t>
            </a:r>
          </a:p>
          <a:p>
            <a:pPr lvl="1"/>
            <a:r>
              <a:rPr lang="en-US" dirty="0" smtClean="0"/>
              <a:t>Usual, Customary and Reasonable (UCR)</a:t>
            </a:r>
            <a:endParaRPr lang="en-US" dirty="0"/>
          </a:p>
        </p:txBody>
      </p:sp>
      <p:sp>
        <p:nvSpPr>
          <p:cNvPr id="2" name="Title 1"/>
          <p:cNvSpPr>
            <a:spLocks noGrp="1"/>
          </p:cNvSpPr>
          <p:nvPr>
            <p:ph type="title"/>
          </p:nvPr>
        </p:nvSpPr>
        <p:spPr/>
        <p:txBody>
          <a:bodyPr/>
          <a:lstStyle/>
          <a:p>
            <a:r>
              <a:rPr lang="en-US" dirty="0" smtClean="0"/>
              <a:t>Payment and Benefit Structure</a:t>
            </a:r>
            <a:endParaRPr lang="en-US" dirty="0"/>
          </a:p>
        </p:txBody>
      </p:sp>
      <p:sp>
        <p:nvSpPr>
          <p:cNvPr id="12"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8</a:t>
            </a:fld>
            <a:endParaRPr lang="en-US" sz="1000" dirty="0">
              <a:solidFill>
                <a:schemeClr val="bg1"/>
              </a:solidFill>
              <a:latin typeface="Lucida Sans Unicod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and Benefit Structure</a:t>
            </a:r>
            <a:endParaRPr lang="en-US" dirty="0"/>
          </a:p>
        </p:txBody>
      </p:sp>
      <p:sp>
        <p:nvSpPr>
          <p:cNvPr id="3" name="Content Placeholder 2"/>
          <p:cNvSpPr>
            <a:spLocks noGrp="1"/>
          </p:cNvSpPr>
          <p:nvPr>
            <p:ph idx="1"/>
          </p:nvPr>
        </p:nvSpPr>
        <p:spPr>
          <a:xfrm>
            <a:off x="457200" y="2546113"/>
            <a:ext cx="8229600" cy="3460987"/>
          </a:xfrm>
        </p:spPr>
        <p:txBody>
          <a:bodyPr/>
          <a:lstStyle/>
          <a:p>
            <a:r>
              <a:rPr lang="en-US" dirty="0" smtClean="0"/>
              <a:t>Fee-for-Service</a:t>
            </a:r>
          </a:p>
          <a:p>
            <a:pPr lvl="1"/>
            <a:r>
              <a:rPr lang="en-US" dirty="0" smtClean="0"/>
              <a:t>Pays a fee (negotiated in advance) to the provider based on actual services provided</a:t>
            </a:r>
          </a:p>
          <a:p>
            <a:r>
              <a:rPr lang="en-US" dirty="0" smtClean="0"/>
              <a:t>Prepaid Plan</a:t>
            </a:r>
          </a:p>
          <a:p>
            <a:pPr lvl="1"/>
            <a:r>
              <a:rPr lang="en-US" dirty="0" smtClean="0"/>
              <a:t>Subscriber pays a predetermined monthly premium in exchange for medical benefits and healthcare provider receives a fixed amount per subscriber that is not based on actual services provided</a:t>
            </a:r>
          </a:p>
          <a:p>
            <a:pPr lvl="1"/>
            <a:endParaRPr lang="en-US" dirty="0" smtClean="0"/>
          </a:p>
          <a:p>
            <a:pPr marL="392113" lvl="1" indent="0">
              <a:buNone/>
            </a:pPr>
            <a:endParaRPr lang="en-US" dirty="0"/>
          </a:p>
        </p:txBody>
      </p:sp>
      <p:sp>
        <p:nvSpPr>
          <p:cNvPr id="7" name="Rectangle 6"/>
          <p:cNvSpPr/>
          <p:nvPr/>
        </p:nvSpPr>
        <p:spPr>
          <a:xfrm>
            <a:off x="993226" y="1545004"/>
            <a:ext cx="3310758" cy="541286"/>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Fee for Service</a:t>
            </a:r>
            <a:endParaRPr lang="en-US" sz="2400" b="1" dirty="0"/>
          </a:p>
        </p:txBody>
      </p:sp>
      <p:sp>
        <p:nvSpPr>
          <p:cNvPr id="8" name="Rectangle 7"/>
          <p:cNvSpPr/>
          <p:nvPr/>
        </p:nvSpPr>
        <p:spPr>
          <a:xfrm>
            <a:off x="4756040" y="1539744"/>
            <a:ext cx="3310758" cy="541286"/>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smtClean="0"/>
              <a:t>Prepaid Plan</a:t>
            </a:r>
            <a:endParaRPr lang="en-US" sz="2400" b="1" dirty="0"/>
          </a:p>
        </p:txBody>
      </p:sp>
      <p:sp>
        <p:nvSpPr>
          <p:cNvPr id="6" name="Oval 5"/>
          <p:cNvSpPr/>
          <p:nvPr/>
        </p:nvSpPr>
        <p:spPr>
          <a:xfrm>
            <a:off x="4051743" y="1403113"/>
            <a:ext cx="914400" cy="756745"/>
          </a:xfrm>
          <a:prstGeom prst="ellipse">
            <a:avLst/>
          </a:prstGeom>
        </p:spPr>
        <p:style>
          <a:lnRef idx="1">
            <a:schemeClr val="dk1"/>
          </a:lnRef>
          <a:fillRef idx="3">
            <a:schemeClr val="dk1"/>
          </a:fillRef>
          <a:effectRef idx="2">
            <a:schemeClr val="dk1"/>
          </a:effectRef>
          <a:fontRef idx="minor">
            <a:schemeClr val="lt1"/>
          </a:fontRef>
        </p:style>
        <p:txBody>
          <a:bodyPr tIns="0" bIns="0" rtlCol="0" anchor="b" anchorCtr="0"/>
          <a:lstStyle/>
          <a:p>
            <a:pPr algn="ctr"/>
            <a:r>
              <a:rPr lang="en-US" sz="2800" b="1" dirty="0" smtClean="0"/>
              <a:t>VS</a:t>
            </a:r>
            <a:endParaRPr lang="en-US" sz="2800" b="1" dirty="0"/>
          </a:p>
        </p:txBody>
      </p:sp>
      <p:sp>
        <p:nvSpPr>
          <p:cNvPr id="12" name="Slide Number Placeholder 17"/>
          <p:cNvSpPr txBox="1">
            <a:spLocks/>
          </p:cNvSpPr>
          <p:nvPr/>
        </p:nvSpPr>
        <p:spPr bwMode="auto">
          <a:xfrm>
            <a:off x="8610600" y="6569075"/>
            <a:ext cx="533400" cy="365125"/>
          </a:xfrm>
          <a:prstGeom prst="rect">
            <a:avLst/>
          </a:prstGeom>
          <a:noFill/>
          <a:ln w="9525">
            <a:noFill/>
            <a:miter lim="800000"/>
            <a:headEnd/>
            <a:tailEnd/>
          </a:ln>
        </p:spPr>
        <p:txBody>
          <a:bodyPr/>
          <a:lstStyle/>
          <a:p>
            <a:pPr algn="r"/>
            <a:fld id="{642AB0DE-D154-48CB-A7D1-EE47EDAAB450}" type="slidenum">
              <a:rPr lang="en-US" sz="1000">
                <a:solidFill>
                  <a:schemeClr val="bg1"/>
                </a:solidFill>
                <a:latin typeface="Lucida Sans Unicode" pitchFamily="34" charset="0"/>
              </a:rPr>
              <a:pPr algn="r"/>
              <a:t>9</a:t>
            </a:fld>
            <a:endParaRPr lang="en-US" sz="1000" dirty="0">
              <a:solidFill>
                <a:schemeClr val="bg1"/>
              </a:solidFill>
              <a:latin typeface="Lucida Sans Unicode" pitchFamily="34" charset="0"/>
            </a:endParaRPr>
          </a:p>
        </p:txBody>
      </p:sp>
    </p:spTree>
    <p:extLst>
      <p:ext uri="{BB962C8B-B14F-4D97-AF65-F5344CB8AC3E}">
        <p14:creationId xmlns:p14="http://schemas.microsoft.com/office/powerpoint/2010/main" val="1329848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fe382b948377304034e9f4163aaa8daa5f05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AD Banker 2">
  <a:themeElements>
    <a:clrScheme name="AD Banker (green)">
      <a:dk1>
        <a:srgbClr val="000000"/>
      </a:dk1>
      <a:lt1>
        <a:srgbClr val="FFFFFF"/>
      </a:lt1>
      <a:dk2>
        <a:srgbClr val="00B050"/>
      </a:dk2>
      <a:lt2>
        <a:srgbClr val="EEECE1"/>
      </a:lt2>
      <a:accent1>
        <a:srgbClr val="C00000"/>
      </a:accent1>
      <a:accent2>
        <a:srgbClr val="00B0F0"/>
      </a:accent2>
      <a:accent3>
        <a:srgbClr val="FE19FF"/>
      </a:accent3>
      <a:accent4>
        <a:srgbClr val="FFC000"/>
      </a:accent4>
      <a:accent5>
        <a:srgbClr val="FFFF00"/>
      </a:accent5>
      <a:accent6>
        <a:srgbClr val="00CC00"/>
      </a:accent6>
      <a:hlink>
        <a:srgbClr val="7030A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oncours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AD Banker 1">
  <a:themeElements>
    <a:clrScheme name="AD Banker (blue)">
      <a:dk1>
        <a:sysClr val="windowText" lastClr="000000"/>
      </a:dk1>
      <a:lt1>
        <a:sysClr val="window" lastClr="FFFFFF"/>
      </a:lt1>
      <a:dk2>
        <a:srgbClr val="1F497D"/>
      </a:dk2>
      <a:lt2>
        <a:srgbClr val="EEECE1"/>
      </a:lt2>
      <a:accent1>
        <a:srgbClr val="FF0000"/>
      </a:accent1>
      <a:accent2>
        <a:srgbClr val="00B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PropertyCasualtyPowerpoint2012Theme">
  <a:themeElements>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ustom 5">
    <a:dk1>
      <a:sysClr val="windowText" lastClr="000000"/>
    </a:dk1>
    <a:lt1>
      <a:sysClr val="window" lastClr="FFFFFF"/>
    </a:lt1>
    <a:dk2>
      <a:srgbClr val="464646"/>
    </a:dk2>
    <a:lt2>
      <a:srgbClr val="DEF5FA"/>
    </a:lt2>
    <a:accent1>
      <a:srgbClr val="8000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AD Banker 1</Template>
  <TotalTime>3950</TotalTime>
  <Words>5122</Words>
  <Application>Microsoft Office PowerPoint</Application>
  <PresentationFormat>On-screen Show (4:3)</PresentationFormat>
  <Paragraphs>378</Paragraphs>
  <Slides>36</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Calibri</vt:lpstr>
      <vt:lpstr>Lucida Sans Unicode</vt:lpstr>
      <vt:lpstr>Times</vt:lpstr>
      <vt:lpstr>Verdana</vt:lpstr>
      <vt:lpstr>Wingdings</vt:lpstr>
      <vt:lpstr>Wingdings 2</vt:lpstr>
      <vt:lpstr>Wingdings 3</vt:lpstr>
      <vt:lpstr>AD Banker 2</vt:lpstr>
      <vt:lpstr>Concourse</vt:lpstr>
      <vt:lpstr>1_AD Banker 1</vt:lpstr>
      <vt:lpstr>PropertyCasualtyPowerpoint2012Theme</vt:lpstr>
      <vt:lpstr> </vt:lpstr>
      <vt:lpstr>Overview</vt:lpstr>
      <vt:lpstr>PowerPoint Presentation</vt:lpstr>
      <vt:lpstr>PowerPoint Presentation</vt:lpstr>
      <vt:lpstr>PowerPoint Presentation</vt:lpstr>
      <vt:lpstr>PowerPoint Presentation</vt:lpstr>
      <vt:lpstr>Healthcare Plans</vt:lpstr>
      <vt:lpstr>Payment and Benefit Structure</vt:lpstr>
      <vt:lpstr>Payment and Benefit Structure</vt:lpstr>
      <vt:lpstr>PowerPoint Presentation</vt:lpstr>
      <vt:lpstr>Service Providers</vt:lpstr>
      <vt:lpstr>Service Providers</vt:lpstr>
      <vt:lpstr>Service Providers</vt:lpstr>
      <vt:lpstr>Service Providers</vt:lpstr>
      <vt:lpstr>PowerPoint Presentation</vt:lpstr>
      <vt:lpstr>Basic Medical Expense</vt:lpstr>
      <vt:lpstr>Major Medical Policy:  Characteristics</vt:lpstr>
      <vt:lpstr>Major Medical Policy:  Provisions</vt:lpstr>
      <vt:lpstr>Major Medical Policy:  Provisions</vt:lpstr>
      <vt:lpstr>Supplemental Major Medical </vt:lpstr>
      <vt:lpstr>Comprehensive Major Medical </vt:lpstr>
      <vt:lpstr>PowerPoint Presentation</vt:lpstr>
      <vt:lpstr>Benefits and Provisions</vt:lpstr>
      <vt:lpstr>Benefits and Provisions</vt:lpstr>
      <vt:lpstr>Benefits and Provisions</vt:lpstr>
      <vt:lpstr>PowerPoint Presentation</vt:lpstr>
      <vt:lpstr>Optional Benefits</vt:lpstr>
      <vt:lpstr>PowerPoint Presentation</vt:lpstr>
      <vt:lpstr>Limited Policies</vt:lpstr>
      <vt:lpstr>Limited Policies</vt:lpstr>
      <vt:lpstr>PowerPoint Presentation</vt:lpstr>
      <vt:lpstr>Common Exclusions</vt:lpstr>
      <vt:lpstr>PowerPoint Presentation</vt:lpstr>
      <vt:lpstr>Dental Service Specialties</vt:lpstr>
      <vt:lpstr>Dental Care Benefits</vt:lpstr>
      <vt:lpstr>Dental Expense Plans Exclusions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Life &amp; Health</dc:title>
  <dc:creator>Dave</dc:creator>
  <cp:lastModifiedBy>BARB</cp:lastModifiedBy>
  <cp:revision>275</cp:revision>
  <dcterms:created xsi:type="dcterms:W3CDTF">2011-02-18T23:42:54Z</dcterms:created>
  <dcterms:modified xsi:type="dcterms:W3CDTF">2015-05-22T22:20:10Z</dcterms:modified>
</cp:coreProperties>
</file>