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theme/themeOverride10.xml" ContentType="application/vnd.openxmlformats-officedocument.themeOverrid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1.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4.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5.xml" ContentType="application/vnd.openxmlformats-officedocument.theme+xml"/>
  <Override PartName="/ppt/theme/themeOverride11.xml" ContentType="application/vnd.openxmlformats-officedocument.themeOverrid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 id="2147483710" r:id="rId3"/>
    <p:sldMasterId id="2147483743" r:id="rId4"/>
    <p:sldMasterId id="2147483770" r:id="rId5"/>
    <p:sldMasterId id="2147483784" r:id="rId6"/>
    <p:sldMasterId id="2147483803" r:id="rId7"/>
    <p:sldMasterId id="2147483818" r:id="rId8"/>
    <p:sldMasterId id="2147483833" r:id="rId9"/>
    <p:sldMasterId id="2147483848" r:id="rId10"/>
    <p:sldMasterId id="2147483864" r:id="rId11"/>
    <p:sldMasterId id="2147483878" r:id="rId12"/>
    <p:sldMasterId id="2147483892" r:id="rId13"/>
    <p:sldMasterId id="2147483906" r:id="rId14"/>
    <p:sldMasterId id="2147483935" r:id="rId15"/>
  </p:sldMasterIdLst>
  <p:notesMasterIdLst>
    <p:notesMasterId r:id="rId42"/>
  </p:notesMasterIdLst>
  <p:handoutMasterIdLst>
    <p:handoutMasterId r:id="rId43"/>
  </p:handoutMasterIdLst>
  <p:sldIdLst>
    <p:sldId id="256" r:id="rId16"/>
    <p:sldId id="329" r:id="rId17"/>
    <p:sldId id="376" r:id="rId18"/>
    <p:sldId id="369" r:id="rId19"/>
    <p:sldId id="370" r:id="rId20"/>
    <p:sldId id="343" r:id="rId21"/>
    <p:sldId id="378" r:id="rId22"/>
    <p:sldId id="379" r:id="rId23"/>
    <p:sldId id="380" r:id="rId24"/>
    <p:sldId id="382" r:id="rId25"/>
    <p:sldId id="381" r:id="rId26"/>
    <p:sldId id="383" r:id="rId27"/>
    <p:sldId id="384" r:id="rId28"/>
    <p:sldId id="377" r:id="rId29"/>
    <p:sldId id="386" r:id="rId30"/>
    <p:sldId id="387" r:id="rId31"/>
    <p:sldId id="388" r:id="rId32"/>
    <p:sldId id="385" r:id="rId33"/>
    <p:sldId id="344" r:id="rId34"/>
    <p:sldId id="345" r:id="rId35"/>
    <p:sldId id="371" r:id="rId36"/>
    <p:sldId id="372" r:id="rId37"/>
    <p:sldId id="364" r:id="rId38"/>
    <p:sldId id="389" r:id="rId39"/>
    <p:sldId id="352" r:id="rId40"/>
    <p:sldId id="354" r:id="rId41"/>
  </p:sldIdLst>
  <p:sldSz cx="9144000" cy="6858000" type="screen4x3"/>
  <p:notesSz cx="6858000" cy="929005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n anderson" initials="la" lastIdx="2" clrIdx="0"/>
  <p:cmAuthor id="1" name="Max H Herr" initials="MH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BCB"/>
    <a:srgbClr val="EDE7E7"/>
    <a:srgbClr val="008000"/>
    <a:srgbClr val="006600"/>
    <a:srgbClr val="95B3D7"/>
    <a:srgbClr val="B8A85B"/>
    <a:srgbClr val="2860C0"/>
    <a:srgbClr val="0082B0"/>
    <a:srgbClr val="FFFFFF"/>
    <a:srgbClr val="1B3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05" autoAdjust="0"/>
    <p:restoredTop sz="79533" autoAdjust="0"/>
  </p:normalViewPr>
  <p:slideViewPr>
    <p:cSldViewPr snapToGrid="0">
      <p:cViewPr varScale="1">
        <p:scale>
          <a:sx n="73" d="100"/>
          <a:sy n="73" d="100"/>
        </p:scale>
        <p:origin x="696" y="54"/>
      </p:cViewPr>
      <p:guideLst>
        <p:guide orient="horz" pos="2160"/>
        <p:guide pos="2880"/>
      </p:guideLst>
    </p:cSldViewPr>
  </p:slideViewPr>
  <p:outlineViewPr>
    <p:cViewPr>
      <p:scale>
        <a:sx n="33" d="100"/>
        <a:sy n="33" d="100"/>
      </p:scale>
      <p:origin x="0" y="4764"/>
    </p:cViewPr>
  </p:outlineViewPr>
  <p:notesTextViewPr>
    <p:cViewPr>
      <p:scale>
        <a:sx n="1" d="1"/>
        <a:sy n="1" d="1"/>
      </p:scale>
      <p:origin x="0" y="0"/>
    </p:cViewPr>
  </p:notesTextViewPr>
  <p:sorterViewPr>
    <p:cViewPr>
      <p:scale>
        <a:sx n="89" d="100"/>
        <a:sy n="89" d="100"/>
      </p:scale>
      <p:origin x="0" y="-1104"/>
    </p:cViewPr>
  </p:sorterViewPr>
  <p:notesViewPr>
    <p:cSldViewPr snapToGrid="0">
      <p:cViewPr>
        <p:scale>
          <a:sx n="70" d="100"/>
          <a:sy n="70" d="100"/>
        </p:scale>
        <p:origin x="2538" y="-774"/>
      </p:cViewPr>
      <p:guideLst>
        <p:guide orient="horz" pos="292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503"/>
          </a:xfrm>
          <a:prstGeom prst="rect">
            <a:avLst/>
          </a:prstGeom>
        </p:spPr>
        <p:txBody>
          <a:bodyPr vert="horz" lIns="91440" tIns="45720" rIns="91440" bIns="45720" rtlCol="0"/>
          <a:lstStyle>
            <a:lvl1pPr algn="r">
              <a:defRPr sz="1200"/>
            </a:lvl1pPr>
          </a:lstStyle>
          <a:p>
            <a:fld id="{2C201091-45C1-4FC6-97AC-F1C64EA7B51A}" type="datetimeFigureOut">
              <a:rPr lang="en-US" smtClean="0"/>
              <a:pPr/>
              <a:t>8/2/2015</a:t>
            </a:fld>
            <a:endParaRPr lang="en-US"/>
          </a:p>
        </p:txBody>
      </p:sp>
      <p:sp>
        <p:nvSpPr>
          <p:cNvPr id="4" name="Footer Placeholder 3"/>
          <p:cNvSpPr>
            <a:spLocks noGrp="1"/>
          </p:cNvSpPr>
          <p:nvPr>
            <p:ph type="ftr" sz="quarter" idx="2"/>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3935"/>
            <a:ext cx="2971800" cy="464503"/>
          </a:xfrm>
          <a:prstGeom prst="rect">
            <a:avLst/>
          </a:prstGeom>
        </p:spPr>
        <p:txBody>
          <a:bodyPr vert="horz" lIns="91440" tIns="45720" rIns="91440" bIns="45720" rtlCol="0" anchor="b"/>
          <a:lstStyle>
            <a:lvl1pPr algn="r">
              <a:defRPr sz="1200"/>
            </a:lvl1pPr>
          </a:lstStyle>
          <a:p>
            <a:fld id="{30370A4B-220C-422F-BF4B-9FE604472A0A}" type="slidenum">
              <a:rPr lang="en-US" smtClean="0"/>
              <a:pPr/>
              <a:t>‹#›</a:t>
            </a:fld>
            <a:endParaRPr lang="en-US"/>
          </a:p>
        </p:txBody>
      </p:sp>
    </p:spTree>
    <p:extLst>
      <p:ext uri="{BB962C8B-B14F-4D97-AF65-F5344CB8AC3E}">
        <p14:creationId xmlns:p14="http://schemas.microsoft.com/office/powerpoint/2010/main" val="34211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73D08ADA-47FE-41AF-A456-3D29AFB8895F}" type="datetimeFigureOut">
              <a:rPr lang="en-US" smtClean="0"/>
              <a:pPr/>
              <a:t>8/2/2015</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4BC4709F-3707-4D7E-89C2-DFFD65156C47}" type="slidenum">
              <a:rPr lang="en-US" smtClean="0"/>
              <a:pPr/>
              <a:t>‹#›</a:t>
            </a:fld>
            <a:endParaRPr lang="en-US"/>
          </a:p>
        </p:txBody>
      </p:sp>
    </p:spTree>
    <p:extLst>
      <p:ext uri="{BB962C8B-B14F-4D97-AF65-F5344CB8AC3E}">
        <p14:creationId xmlns:p14="http://schemas.microsoft.com/office/powerpoint/2010/main" val="100270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1</a:t>
            </a:fld>
            <a:endParaRPr lang="en-US"/>
          </a:p>
        </p:txBody>
      </p:sp>
    </p:spTree>
    <p:extLst>
      <p:ext uri="{BB962C8B-B14F-4D97-AF65-F5344CB8AC3E}">
        <p14:creationId xmlns:p14="http://schemas.microsoft.com/office/powerpoint/2010/main" val="593501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14</a:t>
            </a:fld>
            <a:endParaRPr lang="en-US"/>
          </a:p>
        </p:txBody>
      </p:sp>
    </p:spTree>
    <p:extLst>
      <p:ext uri="{BB962C8B-B14F-4D97-AF65-F5344CB8AC3E}">
        <p14:creationId xmlns:p14="http://schemas.microsoft.com/office/powerpoint/2010/main" val="400557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15</a:t>
            </a:fld>
            <a:endParaRPr lang="en-US"/>
          </a:p>
        </p:txBody>
      </p:sp>
    </p:spTree>
    <p:extLst>
      <p:ext uri="{BB962C8B-B14F-4D97-AF65-F5344CB8AC3E}">
        <p14:creationId xmlns:p14="http://schemas.microsoft.com/office/powerpoint/2010/main" val="85823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16</a:t>
            </a:fld>
            <a:endParaRPr lang="en-US"/>
          </a:p>
        </p:txBody>
      </p:sp>
    </p:spTree>
    <p:extLst>
      <p:ext uri="{BB962C8B-B14F-4D97-AF65-F5344CB8AC3E}">
        <p14:creationId xmlns:p14="http://schemas.microsoft.com/office/powerpoint/2010/main" val="292829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17</a:t>
            </a:fld>
            <a:endParaRPr lang="en-US"/>
          </a:p>
        </p:txBody>
      </p:sp>
    </p:spTree>
    <p:extLst>
      <p:ext uri="{BB962C8B-B14F-4D97-AF65-F5344CB8AC3E}">
        <p14:creationId xmlns:p14="http://schemas.microsoft.com/office/powerpoint/2010/main" val="378316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18</a:t>
            </a:fld>
            <a:endParaRPr lang="en-US"/>
          </a:p>
        </p:txBody>
      </p:sp>
    </p:spTree>
    <p:extLst>
      <p:ext uri="{BB962C8B-B14F-4D97-AF65-F5344CB8AC3E}">
        <p14:creationId xmlns:p14="http://schemas.microsoft.com/office/powerpoint/2010/main" val="157186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the Stop Loss</a:t>
            </a:r>
            <a:r>
              <a:rPr lang="en-US" baseline="0" dirty="0" smtClean="0"/>
              <a:t> is a contractual amount that limits the out-of-pocket expense of the insured.  If a major medical policy has 80-20 coinsurance and a stop loss of $5,000, the insured will be responsible for paying 20 percent of their $5,000  in medical expenses – or a total of $1,000 – in addition to the annual deductible.  After that point, the insurer covers 100 percent of the expenses up to the annual or lifetime limit stated in the policy.  </a:t>
            </a:r>
          </a:p>
          <a:p>
            <a:endParaRPr lang="en-US" baseline="0" dirty="0" smtClean="0"/>
          </a:p>
          <a:p>
            <a:r>
              <a:rPr lang="en-US" baseline="0" dirty="0" smtClean="0"/>
              <a:t>When a major medical policy covers two or more </a:t>
            </a:r>
            <a:r>
              <a:rPr lang="en-US" baseline="0" dirty="0" err="1" smtClean="0"/>
              <a:t>insureds</a:t>
            </a:r>
            <a:r>
              <a:rPr lang="en-US" baseline="0" dirty="0" smtClean="0"/>
              <a:t>, each insured may be subject to an individual deductible.  Most policies include a “family deductible” provision that limits the total deductible in one year to two or three times the deductible for one insured.  After one insured has satisfied his or her </a:t>
            </a:r>
            <a:r>
              <a:rPr lang="en-US" baseline="0" dirty="0" err="1" smtClean="0"/>
              <a:t>iindividual</a:t>
            </a:r>
            <a:r>
              <a:rPr lang="en-US" baseline="0" dirty="0" smtClean="0"/>
              <a:t> deductible, the expenses of each of the other </a:t>
            </a:r>
            <a:r>
              <a:rPr lang="en-US" baseline="0" dirty="0" err="1" smtClean="0"/>
              <a:t>insureds</a:t>
            </a:r>
            <a:r>
              <a:rPr lang="en-US" baseline="0" dirty="0" smtClean="0"/>
              <a:t> will be “aggregated” toward satisfaction of the family deductible.  </a:t>
            </a:r>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19</a:t>
            </a:fld>
            <a:endParaRPr lang="en-US"/>
          </a:p>
        </p:txBody>
      </p:sp>
    </p:spTree>
    <p:extLst>
      <p:ext uri="{BB962C8B-B14F-4D97-AF65-F5344CB8AC3E}">
        <p14:creationId xmlns:p14="http://schemas.microsoft.com/office/powerpoint/2010/main" val="302762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major medical policies also include a “common accident” provision that limits the deductible to a single amount in the event two or more covered persons are injured as the result of a single event, such as a home fire or traffic collision.  </a:t>
            </a:r>
          </a:p>
          <a:p>
            <a:endParaRPr lang="en-US" baseline="0" dirty="0" smtClean="0"/>
          </a:p>
          <a:p>
            <a:r>
              <a:rPr lang="en-US" baseline="0" dirty="0" smtClean="0"/>
              <a:t>Sometimes, an insured has little or no health care expense in a year, and will not satisfy the annual deductible requirement.  When this happens, most major medical policies include a “Carry-Over” provision that allows the expenses incurred in the last three or four months of the calendar or policy year to be credited toward the next year’s deductible.  </a:t>
            </a:r>
          </a:p>
          <a:p>
            <a:endParaRPr lang="en-US" baseline="0" dirty="0" smtClean="0"/>
          </a:p>
          <a:p>
            <a:r>
              <a:rPr lang="en-US" baseline="0" dirty="0" smtClean="0"/>
              <a:t>(Group policies also include a different form of carry-over provision known as no-loss-no-gain.  In the event of a group policy replacement, this would credit the new policy with all deductible amounts incurred under the former policy.)  </a:t>
            </a:r>
            <a:endParaRPr lang="en-US" dirty="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20</a:t>
            </a:fld>
            <a:endParaRPr lang="en-US"/>
          </a:p>
        </p:txBody>
      </p:sp>
    </p:spTree>
    <p:extLst>
      <p:ext uri="{BB962C8B-B14F-4D97-AF65-F5344CB8AC3E}">
        <p14:creationId xmlns:p14="http://schemas.microsoft.com/office/powerpoint/2010/main" val="92149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and federal</a:t>
            </a:r>
            <a:r>
              <a:rPr lang="en-US" baseline="0" dirty="0" smtClean="0"/>
              <a:t> laws require health insurance plans to include coverage for certain contingencies.  Newborn children (and newly adopted children) must be covered immediately and for the next 31 days following birth (or adoption).  For coverage to remain in effect, the insurer must receive notice that continuing coverage is requested any additional premium due must be paid beginning with the next monthly premium due after the 31-day mandatory coverage period.  </a:t>
            </a:r>
          </a:p>
          <a:p>
            <a:endParaRPr lang="en-US" baseline="0" dirty="0" smtClean="0"/>
          </a:p>
          <a:p>
            <a:r>
              <a:rPr lang="en-US" baseline="0" dirty="0" smtClean="0"/>
              <a:t>In 2010, the PPACA began to alter the landscape of health care insurance in America.  One of the immediate changes that took effect was the ability of a child to remain on a parent’s health insurance plan to age 26.  The new age 26 limit does not require the child to live with the parent, remain unmarried, or be a student.  The law does not require the insurance company to cover the spouse or children of the “child” while covered under his/her parent’s policy.</a:t>
            </a:r>
          </a:p>
          <a:p>
            <a:endParaRPr lang="en-US" b="1" i="1" baseline="0" dirty="0" smtClean="0"/>
          </a:p>
          <a:p>
            <a:endParaRPr lang="en-US" b="1" i="1" baseline="0"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21</a:t>
            </a:fld>
            <a:endParaRPr lang="en-US"/>
          </a:p>
        </p:txBody>
      </p:sp>
    </p:spTree>
    <p:extLst>
      <p:ext uri="{BB962C8B-B14F-4D97-AF65-F5344CB8AC3E}">
        <p14:creationId xmlns:p14="http://schemas.microsoft.com/office/powerpoint/2010/main" val="373538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30000" dirty="0" smtClean="0"/>
              <a:t>Coverage for mental illness and substance abuse will be subject to the same deductibles and coinsurance factors as those that apply to any physical illness. It is provided on an inpatient and outpatient basis and includes the treatment of alcohol abuse and chemical dependency. Many plans</a:t>
            </a:r>
            <a:r>
              <a:rPr lang="en-US" sz="2800" dirty="0" smtClean="0"/>
              <a:t> </a:t>
            </a:r>
            <a:r>
              <a:rPr lang="en-US" sz="2800" baseline="30000" dirty="0" smtClean="0"/>
              <a:t> </a:t>
            </a:r>
            <a:r>
              <a:rPr lang="en-US" sz="2800" baseline="30000" dirty="0" err="1" smtClean="0"/>
              <a:t>hhave</a:t>
            </a:r>
            <a:r>
              <a:rPr lang="en-US" sz="2800" baseline="30000" dirty="0" smtClean="0"/>
              <a:t> limitations on the benefits provided on an outpatient </a:t>
            </a:r>
            <a:endParaRPr lang="en-US" sz="2800" kern="1200"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22</a:t>
            </a:fld>
            <a:endParaRPr lang="en-US"/>
          </a:p>
        </p:txBody>
      </p:sp>
    </p:spTree>
    <p:extLst>
      <p:ext uri="{BB962C8B-B14F-4D97-AF65-F5344CB8AC3E}">
        <p14:creationId xmlns:p14="http://schemas.microsoft.com/office/powerpoint/2010/main" val="3138751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optional coverage in health insurance policies includes pediatric</a:t>
            </a:r>
            <a:r>
              <a:rPr lang="en-US" baseline="0" dirty="0" smtClean="0"/>
              <a:t> dental care and vision care benefits which includes optometry services and prescription lenses.</a:t>
            </a:r>
            <a:endParaRPr lang="en-US" b="1" i="1" dirty="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23</a:t>
            </a:fld>
            <a:endParaRPr lang="en-US"/>
          </a:p>
        </p:txBody>
      </p:sp>
    </p:spTree>
    <p:extLst>
      <p:ext uri="{BB962C8B-B14F-4D97-AF65-F5344CB8AC3E}">
        <p14:creationId xmlns:p14="http://schemas.microsoft.com/office/powerpoint/2010/main" val="365949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session, we will be discussing Health Insurance Providers and Plans,</a:t>
            </a:r>
            <a:r>
              <a:rPr lang="en-US" baseline="0" dirty="0" smtClean="0"/>
              <a:t> the benefit and payment structure, and types of providers. We will also look at types of traditional medical expense plans, the benefits and provisions offered, limited policies and common exclusions. Finally we will briefly take a look at coverage for dental expenses.</a:t>
            </a:r>
            <a:endParaRPr lang="en-US" dirty="0"/>
          </a:p>
        </p:txBody>
      </p:sp>
      <p:sp>
        <p:nvSpPr>
          <p:cNvPr id="4" name="Slide Number Placeholder 3"/>
          <p:cNvSpPr>
            <a:spLocks noGrp="1"/>
          </p:cNvSpPr>
          <p:nvPr>
            <p:ph type="sldNum" sz="quarter" idx="10"/>
          </p:nvPr>
        </p:nvSpPr>
        <p:spPr/>
        <p:txBody>
          <a:bodyPr/>
          <a:lstStyle/>
          <a:p>
            <a:pPr>
              <a:defRPr/>
            </a:pPr>
            <a:fld id="{8034D162-9A6B-473E-9FEC-E45C7DDBD2AF}" type="slidenum">
              <a:rPr lang="en-US" smtClean="0"/>
              <a:pPr>
                <a:defRPr/>
              </a:pPr>
              <a:t>2</a:t>
            </a:fld>
            <a:endParaRPr lang="en-US"/>
          </a:p>
        </p:txBody>
      </p:sp>
    </p:spTree>
    <p:extLst>
      <p:ext uri="{BB962C8B-B14F-4D97-AF65-F5344CB8AC3E}">
        <p14:creationId xmlns:p14="http://schemas.microsoft.com/office/powerpoint/2010/main" val="180884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optional coverage in health insurance policies includes pediatric</a:t>
            </a:r>
            <a:r>
              <a:rPr lang="en-US" baseline="0" dirty="0" smtClean="0"/>
              <a:t> dental care and vision care benefits which includes optometry services and prescription lenses.</a:t>
            </a:r>
            <a:endParaRPr lang="en-US" b="1" i="1" dirty="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24</a:t>
            </a:fld>
            <a:endParaRPr lang="en-US"/>
          </a:p>
        </p:txBody>
      </p:sp>
    </p:spTree>
    <p:extLst>
      <p:ext uri="{BB962C8B-B14F-4D97-AF65-F5344CB8AC3E}">
        <p14:creationId xmlns:p14="http://schemas.microsoft.com/office/powerpoint/2010/main" val="613060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insurance contracts that provide only limited forms of coverage include</a:t>
            </a:r>
            <a:r>
              <a:rPr lang="en-US" baseline="0" dirty="0" smtClean="0"/>
              <a:t> Accidental Death &amp; Dismemberment and other “limited accident” or “specified illness” plans.</a:t>
            </a:r>
          </a:p>
          <a:p>
            <a:endParaRPr lang="en-US" b="0" baseline="0" dirty="0" smtClean="0"/>
          </a:p>
          <a:p>
            <a:r>
              <a:rPr lang="en-US" b="0" baseline="0" dirty="0" smtClean="0"/>
              <a:t>AD&amp;D policies provide benefits for death or loss of limbs or eyesight (and sometimes speech or hearing) due exclusively to an accidental cause. These policies describe the maximum benefit payable as the “Principal Sum”.  The principal sum is paid for death or loss of both hands, arms, feet or legs (or a combination of any two) or the loss of sight in both eyes.  A lesser amount of benefit, known as the “Capital Sum” is payable for the loss of a single hand, arm, foot, or leg, or the loss of sight in one eye.  These policies are more likely to use the “Accidental Means” definition of injury than other disability policies, which would allow the insurer to avoid claims for losses which were under the control of the insured, even though the injury was unintentional. These policies will pay only if the loss occurs within 90 days after the accident</a:t>
            </a:r>
          </a:p>
          <a:p>
            <a:endParaRPr lang="en-US" b="0" baseline="0" dirty="0" smtClean="0"/>
          </a:p>
          <a:p>
            <a:r>
              <a:rPr lang="en-US" b="0" baseline="0" dirty="0" smtClean="0"/>
              <a:t>Travel accident policies are another type of limited benefit plan.  </a:t>
            </a:r>
            <a:endParaRPr lang="en-US" b="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25</a:t>
            </a:fld>
            <a:endParaRPr lang="en-US"/>
          </a:p>
        </p:txBody>
      </p:sp>
    </p:spTree>
    <p:extLst>
      <p:ext uri="{BB962C8B-B14F-4D97-AF65-F5344CB8AC3E}">
        <p14:creationId xmlns:p14="http://schemas.microsoft.com/office/powerpoint/2010/main" val="1319540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Specified</a:t>
            </a:r>
            <a:r>
              <a:rPr lang="en-US" baseline="0" dirty="0" smtClean="0"/>
              <a:t> disease policies, also known as dread disease or critical illness policies, cover conditions such as cancer, heart attack, stroke, or HIV/AIDS.  These policies pay benefits in addition to any other insurance, and are not affected by payments from other insurance policies. </a:t>
            </a:r>
          </a:p>
          <a:p>
            <a:endParaRPr lang="en-US" baseline="0" dirty="0" smtClean="0"/>
          </a:p>
          <a:p>
            <a:r>
              <a:rPr lang="en-US" baseline="0" dirty="0" smtClean="0"/>
              <a:t>Hospital income or indemnity policies pay daily benefits while an insured is hospitalized in a licensed acute-care facility.  As with specified disease policies, payments are in addition to other insurance and are not affected by other insurance payments.  Policies in this category may be limited to hospitalizations due to accidents only.  Many policies in this category include additional cash benefits for x-rays, emergency rooms, and certain other diagnostic tests due to an accident.  </a:t>
            </a:r>
          </a:p>
          <a:p>
            <a:endParaRPr lang="en-US" baseline="0" dirty="0" smtClean="0"/>
          </a:p>
          <a:p>
            <a:r>
              <a:rPr lang="en-US" baseline="0" dirty="0" smtClean="0"/>
              <a:t>Blanket disability policies are a limited form of group insurance offered to schools, campgrounds, amusement parks, and similar venues at which unspecified persons may become ill or injured, and provide benefits for emergency rooms, x-rays, diagnostics and hospitalization.  These policies are not a substitute for commercial general liability insurance.</a:t>
            </a:r>
            <a:endParaRPr lang="en-US" dirty="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26</a:t>
            </a:fld>
            <a:endParaRPr lang="en-US"/>
          </a:p>
        </p:txBody>
      </p:sp>
    </p:spTree>
    <p:extLst>
      <p:ext uri="{BB962C8B-B14F-4D97-AF65-F5344CB8AC3E}">
        <p14:creationId xmlns:p14="http://schemas.microsoft.com/office/powerpoint/2010/main" val="296971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MS PGothic" pitchFamily="34" charset="-128"/>
              </a:rPr>
              <a:t>The Applicant is the party making the application for coverage on their own behalf or the behalf of others</a:t>
            </a:r>
          </a:p>
          <a:p>
            <a:pPr>
              <a:spcBef>
                <a:spcPct val="0"/>
              </a:spcBef>
            </a:pPr>
            <a:endParaRPr lang="en-US" smtClean="0">
              <a:ea typeface="MS PGothic" pitchFamily="34" charset="-128"/>
            </a:endParaRPr>
          </a:p>
          <a:p>
            <a:pPr>
              <a:spcBef>
                <a:spcPct val="0"/>
              </a:spcBef>
            </a:pPr>
            <a:r>
              <a:rPr lang="en-US" smtClean="0">
                <a:ea typeface="MS PGothic" pitchFamily="34" charset="-128"/>
              </a:rPr>
              <a:t>The Application is a document that provides initial information for underwriting purposes. </a:t>
            </a:r>
            <a:r>
              <a:rPr lang="en-US" b="1" i="1" smtClean="0">
                <a:ea typeface="MS PGothic" pitchFamily="34" charset="-128"/>
              </a:rPr>
              <a:t>This is a request for coverage by the applicant</a:t>
            </a:r>
          </a:p>
          <a:p>
            <a:pPr>
              <a:spcBef>
                <a:spcPct val="0"/>
              </a:spcBef>
            </a:pPr>
            <a:endParaRPr lang="en-US" smtClean="0">
              <a:ea typeface="MS PGothic" pitchFamily="34" charset="-128"/>
            </a:endParaRPr>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D328B1-7C4D-47CF-8C54-229DD1065721}" type="slidenum">
              <a:rPr lang="en-US">
                <a:solidFill>
                  <a:srgbClr val="000000"/>
                </a:solidFill>
                <a:ea typeface="MS PGothic" pitchFamily="34" charset="-128"/>
              </a:rPr>
              <a:pPr/>
              <a:t>3</a:t>
            </a:fld>
            <a:endParaRPr lang="en-US">
              <a:solidFill>
                <a:srgbClr val="000000"/>
              </a:solidFill>
              <a:ea typeface="MS PGothic" pitchFamily="34" charset="-128"/>
            </a:endParaRPr>
          </a:p>
        </p:txBody>
      </p:sp>
    </p:spTree>
    <p:extLst>
      <p:ext uri="{BB962C8B-B14F-4D97-AF65-F5344CB8AC3E}">
        <p14:creationId xmlns:p14="http://schemas.microsoft.com/office/powerpoint/2010/main" val="100994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baseline="0" dirty="0" smtClean="0"/>
              <a:t>Today’s indemnity plans are those which tend to pay fixed-dollar amounts for specific claims directly to their </a:t>
            </a:r>
            <a:r>
              <a:rPr lang="en-US" baseline="0" dirty="0" err="1" smtClean="0"/>
              <a:t>insureds</a:t>
            </a:r>
            <a:r>
              <a:rPr lang="en-US" baseline="0" dirty="0" smtClean="0"/>
              <a:t>, and the amounts paid are not necessarily related to the actual expense incurred.  A hospital indemnity policy, for example, pays a set dollar amount for each day an insured is confined in an acute care hospital – such as $100 per day.  A critical illness policy pays certain amounts according to the contract, either as a stated percentage of an expense with an upper limit of liability – such as 60% up to $500, as a flat-dollar amount – such as $1000 per chemotherapy treatment, or as a lump sum benefit – such as $1500 upon a diagnosis of cancer.  These benefit plans are intended to provide additional cash to </a:t>
            </a:r>
            <a:r>
              <a:rPr lang="en-US" baseline="0" dirty="0" err="1" smtClean="0"/>
              <a:t>insureds</a:t>
            </a:r>
            <a:r>
              <a:rPr lang="en-US" baseline="0" dirty="0" smtClean="0"/>
              <a:t> and are not a replacement for other forms of insurance designed to pay actual hospital or doctor charges.</a:t>
            </a:r>
          </a:p>
          <a:p>
            <a:pPr eaLnBrk="1" hangingPunct="1">
              <a:spcBef>
                <a:spcPct val="0"/>
              </a:spcBef>
            </a:pPr>
            <a:endParaRPr lang="en-US" baseline="0" dirty="0" smtClean="0"/>
          </a:p>
          <a:p>
            <a:pPr eaLnBrk="1" hangingPunct="1">
              <a:spcBef>
                <a:spcPct val="0"/>
              </a:spcBef>
            </a:pPr>
            <a:r>
              <a:rPr lang="en-US" baseline="0" dirty="0" smtClean="0"/>
              <a:t>There are also Blue Cross and Blue Shield plans that paid claims directly to hospitals and physicians, and the </a:t>
            </a:r>
            <a:r>
              <a:rPr lang="en-US" baseline="0" dirty="0" err="1" smtClean="0"/>
              <a:t>insureds</a:t>
            </a:r>
            <a:r>
              <a:rPr lang="en-US" baseline="0" dirty="0" smtClean="0"/>
              <a:t> are responsible for paying any balance due.  These plans that pay the service providers directly became known as “service plans.”  Before these service plans began offering HMO and PPO networks, they were very similar to commercial insurance plans, and required payment of an annual deductible and coinsurance for most services.  Because most managed care plans also pay claims in this manner, they, too, are considered a form of service plan.  Most of the early service plans were organized as non-profit corporations.  Many of them still are operated as non-profits, but some have converted to for-profit enterprises. </a:t>
            </a:r>
          </a:p>
          <a:p>
            <a:pPr eaLnBrk="1" hangingPunct="1">
              <a:spcBef>
                <a:spcPct val="0"/>
              </a:spcBef>
            </a:pPr>
            <a:endParaRPr lang="en-US" baseline="0" dirty="0" smtClean="0"/>
          </a:p>
          <a:p>
            <a:pPr eaLnBrk="1" hangingPunct="1">
              <a:spcBef>
                <a:spcPct val="0"/>
              </a:spcBef>
            </a:pPr>
            <a:r>
              <a:rPr lang="en-US" baseline="0" dirty="0" smtClean="0"/>
              <a:t>In some cases, employers with stable cash flows and predictable profits choose to cover their employees’ health care expenses directly rather than purchase insurance and pay premiums.  This may be especially true when a company’s workforce is younger and healthier, and actual claims might be less than the cost of insurance.  These self-funded plans are generally governed under the federal Employee Retirement Income Security Act (“ERISA”) rather than state insurance laws.  </a:t>
            </a:r>
          </a:p>
          <a:p>
            <a:pPr eaLnBrk="1" hangingPunct="1">
              <a:spcBef>
                <a:spcPct val="0"/>
              </a:spcBef>
            </a:pPr>
            <a:endParaRPr lang="en-US" baseline="0" dirty="0" smtClean="0"/>
          </a:p>
          <a:p>
            <a:pPr eaLnBrk="1" hangingPunct="1">
              <a:spcBef>
                <a:spcPct val="0"/>
              </a:spcBef>
            </a:pPr>
            <a:r>
              <a:rPr lang="en-US" dirty="0" smtClean="0"/>
              <a:t>Before managed care plans became</a:t>
            </a:r>
            <a:r>
              <a:rPr lang="en-US" baseline="0" dirty="0" smtClean="0"/>
              <a:t> the predominant method of delivering health care, the majority of people in America were covered by policies issued by commercial insurance companies known as “indemnity” or reimbursement plans.  When an insured needed to see a doctor or go to the emergency room, they paid the bill at the time, then submitted a claim form to their insurance company which evaluated the claim and reimbursed their insured for some or all of the expense incurred.  If the expense was not covered, the claim would be denied.  These plans were characterized by annual deductibles and coinsurance (typically 80-20).</a:t>
            </a:r>
            <a:endParaRPr lang="en-US"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4</a:t>
            </a:fld>
            <a:endParaRPr lang="en-US"/>
          </a:p>
        </p:txBody>
      </p:sp>
    </p:spTree>
    <p:extLst>
      <p:ext uri="{BB962C8B-B14F-4D97-AF65-F5344CB8AC3E}">
        <p14:creationId xmlns:p14="http://schemas.microsoft.com/office/powerpoint/2010/main" val="206862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ct val="0"/>
              </a:spcBef>
            </a:pPr>
            <a:r>
              <a:rPr lang="en-US" sz="1800" baseline="30000" dirty="0" smtClean="0"/>
              <a:t>Blanket payment </a:t>
            </a:r>
            <a:r>
              <a:rPr lang="en-US" sz="1800" baseline="30000" dirty="0"/>
              <a:t>– Maximum dollar limit set, with no itemizing of costs, – A health plan with limits as to what will be paid for covered expenses. These plans are most associated with covering day to day losses based on a specified or flat dollar amount</a:t>
            </a:r>
            <a:r>
              <a:rPr lang="en-US" baseline="30000" dirty="0"/>
              <a:t>. </a:t>
            </a:r>
            <a:endParaRPr lang="en-US" baseline="30000" dirty="0" smtClean="0"/>
          </a:p>
          <a:p>
            <a:pPr>
              <a:spcBef>
                <a:spcPct val="0"/>
              </a:spcBef>
            </a:pPr>
            <a:endParaRPr lang="en-US" baseline="30000" dirty="0"/>
          </a:p>
          <a:p>
            <a:pPr eaLnBrk="1" hangingPunct="1">
              <a:spcBef>
                <a:spcPct val="0"/>
              </a:spcBef>
            </a:pPr>
            <a:r>
              <a:rPr lang="en-US" baseline="0" dirty="0" smtClean="0"/>
              <a:t>A “scheduled payment” structure is one in which the insurer predetermines a maximum benefit for each service offering.  Scheduled benefits may be described in terms of cash dollars or “units” (each of which represents a fixed dollar amount).  </a:t>
            </a:r>
          </a:p>
          <a:p>
            <a:pPr eaLnBrk="1" hangingPunct="1">
              <a:spcBef>
                <a:spcPct val="0"/>
              </a:spcBef>
            </a:pPr>
            <a:endParaRPr lang="en-US" baseline="0" dirty="0" smtClean="0"/>
          </a:p>
          <a:p>
            <a:pPr eaLnBrk="1" hangingPunct="1">
              <a:spcBef>
                <a:spcPct val="0"/>
              </a:spcBef>
            </a:pPr>
            <a:r>
              <a:rPr lang="en-US" baseline="0" dirty="0" smtClean="0"/>
              <a:t>Cash or Indemnity Payment</a:t>
            </a:r>
            <a:r>
              <a:rPr lang="en-US" baseline="30000" dirty="0" smtClean="0"/>
              <a:t>  </a:t>
            </a:r>
          </a:p>
          <a:p>
            <a:pPr eaLnBrk="1" hangingPunct="1">
              <a:spcBef>
                <a:spcPct val="0"/>
              </a:spcBef>
            </a:pPr>
            <a:r>
              <a:rPr lang="en-US" sz="1800" baseline="30000" dirty="0" smtClean="0"/>
              <a:t>Pays </a:t>
            </a:r>
            <a:r>
              <a:rPr lang="en-US" sz="1800" baseline="30000" dirty="0"/>
              <a:t>a specified daily amount up to the stated maximum number of days, or even lifetime. Benefits often double or triple while an insured is confined in an intensive care unit</a:t>
            </a:r>
            <a:r>
              <a:rPr lang="en-US" sz="1800" baseline="30000" dirty="0" smtClean="0"/>
              <a:t>.</a:t>
            </a:r>
          </a:p>
          <a:p>
            <a:pPr eaLnBrk="1" hangingPunct="1">
              <a:spcBef>
                <a:spcPct val="0"/>
              </a:spcBef>
            </a:pPr>
            <a:endParaRPr lang="en-US" sz="1800" baseline="30000" dirty="0" smtClean="0"/>
          </a:p>
          <a:p>
            <a:pPr eaLnBrk="1" hangingPunct="1">
              <a:spcBef>
                <a:spcPct val="0"/>
              </a:spcBef>
            </a:pPr>
            <a:r>
              <a:rPr lang="en-US" sz="1800" baseline="30000" dirty="0" smtClean="0"/>
              <a:t>Fee – for – Service - Provides </a:t>
            </a:r>
            <a:r>
              <a:rPr lang="en-US" sz="1800" baseline="30000" dirty="0"/>
              <a:t>a separate payment to a healthcare provider for each medical service received by a patient. </a:t>
            </a:r>
            <a:endParaRPr lang="en-US" sz="1800" baseline="30000" dirty="0" smtClean="0"/>
          </a:p>
          <a:p>
            <a:pPr eaLnBrk="1" hangingPunct="1">
              <a:spcBef>
                <a:spcPct val="0"/>
              </a:spcBef>
            </a:pPr>
            <a:endParaRPr lang="en-US" sz="1800" baseline="30000" dirty="0"/>
          </a:p>
          <a:p>
            <a:pPr eaLnBrk="1" hangingPunct="1">
              <a:spcBef>
                <a:spcPct val="0"/>
              </a:spcBef>
            </a:pPr>
            <a:r>
              <a:rPr lang="en-US" sz="1800" baseline="30000" dirty="0" smtClean="0"/>
              <a:t>Prepaid – </a:t>
            </a:r>
          </a:p>
          <a:p>
            <a:pPr>
              <a:spcBef>
                <a:spcPct val="0"/>
              </a:spcBef>
            </a:pPr>
            <a:r>
              <a:rPr lang="en-US" sz="1800" baseline="30000" dirty="0"/>
              <a:t>Medical benefits are provided to a subscriber in exchange for predetermined monthly premiums paid in advance</a:t>
            </a:r>
            <a:r>
              <a:rPr lang="en-US" sz="1800" baseline="30000" dirty="0" smtClean="0"/>
              <a:t>.</a:t>
            </a:r>
          </a:p>
          <a:p>
            <a:pPr>
              <a:spcBef>
                <a:spcPct val="0"/>
              </a:spcBef>
            </a:pPr>
            <a:endParaRPr lang="en-US" sz="1800" baseline="30000" dirty="0" smtClean="0"/>
          </a:p>
          <a:p>
            <a:pPr>
              <a:spcBef>
                <a:spcPct val="0"/>
              </a:spcBef>
            </a:pPr>
            <a:r>
              <a:rPr lang="en-US" sz="1800" baseline="30000" dirty="0"/>
              <a:t>Usual, Customary, Reasonable (UCR) – Benefits are not scheduled, but are based on the average fee charged by all providers in a given geographical area. Many insurers pay the (UCR) amount and the balance of any overcharges or costs of any disallowed services are the insured’s responsibility.</a:t>
            </a:r>
          </a:p>
          <a:p>
            <a:pPr>
              <a:spcBef>
                <a:spcPct val="0"/>
              </a:spcBef>
            </a:pPr>
            <a:endParaRPr lang="en-US" sz="1800" baseline="30000" dirty="0"/>
          </a:p>
          <a:p>
            <a:pPr eaLnBrk="1" hangingPunct="1">
              <a:spcBef>
                <a:spcPct val="0"/>
              </a:spcBef>
            </a:pPr>
            <a:endParaRPr lang="en-US" sz="1800" baseline="30000" dirty="0"/>
          </a:p>
          <a:p>
            <a:pPr eaLnBrk="1" hangingPunct="1">
              <a:spcBef>
                <a:spcPct val="0"/>
              </a:spcBef>
            </a:pPr>
            <a:endParaRPr lang="en-US" sz="1800" baseline="30000" dirty="0"/>
          </a:p>
          <a:p>
            <a:endParaRPr lang="en-US" sz="1800"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5</a:t>
            </a:fld>
            <a:endParaRPr lang="en-US"/>
          </a:p>
        </p:txBody>
      </p:sp>
    </p:spTree>
    <p:extLst>
      <p:ext uri="{BB962C8B-B14F-4D97-AF65-F5344CB8AC3E}">
        <p14:creationId xmlns:p14="http://schemas.microsoft.com/office/powerpoint/2010/main" val="219208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6</a:t>
            </a:fld>
            <a:endParaRPr lang="en-US"/>
          </a:p>
        </p:txBody>
      </p:sp>
    </p:spTree>
    <p:extLst>
      <p:ext uri="{BB962C8B-B14F-4D97-AF65-F5344CB8AC3E}">
        <p14:creationId xmlns:p14="http://schemas.microsoft.com/office/powerpoint/2010/main" val="83436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7</a:t>
            </a:fld>
            <a:endParaRPr lang="en-US"/>
          </a:p>
        </p:txBody>
      </p:sp>
    </p:spTree>
    <p:extLst>
      <p:ext uri="{BB962C8B-B14F-4D97-AF65-F5344CB8AC3E}">
        <p14:creationId xmlns:p14="http://schemas.microsoft.com/office/powerpoint/2010/main" val="205566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8</a:t>
            </a:fld>
            <a:endParaRPr lang="en-US"/>
          </a:p>
        </p:txBody>
      </p:sp>
    </p:spTree>
    <p:extLst>
      <p:ext uri="{BB962C8B-B14F-4D97-AF65-F5344CB8AC3E}">
        <p14:creationId xmlns:p14="http://schemas.microsoft.com/office/powerpoint/2010/main" val="134734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9</a:t>
            </a:fld>
            <a:endParaRPr lang="en-US"/>
          </a:p>
        </p:txBody>
      </p:sp>
    </p:spTree>
    <p:extLst>
      <p:ext uri="{BB962C8B-B14F-4D97-AF65-F5344CB8AC3E}">
        <p14:creationId xmlns:p14="http://schemas.microsoft.com/office/powerpoint/2010/main" val="1916827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4.jpe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5.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15.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15.png"/></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1.xml"/><Relationship Id="rId4" Type="http://schemas.openxmlformats.org/officeDocument/2006/relationships/image" Target="../media/image15.png"/></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3.xml"/><Relationship Id="rId4" Type="http://schemas.openxmlformats.org/officeDocument/2006/relationships/image" Target="../media/image15.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 Id="rId4" Type="http://schemas.openxmlformats.org/officeDocument/2006/relationships/image" Target="../media/image15.png"/></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15.png"/></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4.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334080003"/>
      </p:ext>
    </p:extLst>
  </p:cSld>
  <p:clrMapOvr>
    <a:masterClrMapping/>
  </p:clrMapOvr>
  <p:timing>
    <p:tnLst>
      <p:par>
        <p:cTn id="1" dur="indefinite" restart="never" nodeType="tmRoot"/>
      </p:par>
    </p:tnLst>
  </p:timing>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788660133"/>
      </p:ext>
    </p:extLst>
  </p:cSld>
  <p:clrMapOvr>
    <a:masterClrMapping/>
  </p:clrMapOvr>
  <p:timing>
    <p:tnLst>
      <p:par>
        <p:cTn id="1" dur="indefinite" restart="never" nodeType="tmRoot"/>
      </p:par>
    </p:tnLst>
  </p:timing>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426226"/>
      </p:ext>
    </p:extLst>
  </p:cSld>
  <p:clrMapOvr>
    <a:masterClrMapping/>
  </p:clrMapOvr>
  <p:timing>
    <p:tnLst>
      <p:par>
        <p:cTn id="1" dur="indefinite" restart="never" nodeType="tmRoot"/>
      </p:par>
    </p:tnLst>
  </p:timing>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207814"/>
      </p:ext>
    </p:extLst>
  </p:cSld>
  <p:clrMapOvr>
    <a:masterClrMapping/>
  </p:clrMapOvr>
  <p:timing>
    <p:tnLst>
      <p:par>
        <p:cTn id="1" dur="indefinite" restart="never" nodeType="tmRoot"/>
      </p:par>
    </p:tnLst>
  </p:timing>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330513001"/>
      </p:ext>
    </p:extLst>
  </p:cSld>
  <p:clrMapOvr>
    <a:masterClrMapping/>
  </p:clrMapOvr>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564738981"/>
      </p:ext>
    </p:extLst>
  </p:cSld>
  <p:clrMapOvr>
    <a:masterClrMapping/>
  </p:clrMapOvr>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044293493"/>
      </p:ext>
    </p:extLst>
  </p:cSld>
  <p:clrMapOvr>
    <a:masterClrMapping/>
  </p:clrMapOvr>
  <p:transition spd="slow">
    <p:push dir="u"/>
  </p:transition>
  <p:timing>
    <p:tnLst>
      <p:par>
        <p:cTn id="1" dur="indefinite" restart="never" nodeType="tmRoot"/>
      </p:par>
    </p:tnLst>
  </p:timing>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pPr>
            <a:endParaRPr lang="en-US">
              <a:solidFill>
                <a:srgbClr val="FFFFFF"/>
              </a:solidFill>
            </a:endParaRPr>
          </a:p>
        </p:txBody>
      </p:sp>
      <p:pic>
        <p:nvPicPr>
          <p:cNvPr id="4" name="Picture 2" descr="C:\Users\Dave\AppData\Local\Microsoft\Windows\Temporary Internet Files\Content.IE5\FHMILOEV\MP900439536[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3861542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77785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extLst>
      <p:ext uri="{BB962C8B-B14F-4D97-AF65-F5344CB8AC3E}">
        <p14:creationId xmlns:p14="http://schemas.microsoft.com/office/powerpoint/2010/main" val="3942410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586153259"/>
      </p:ext>
    </p:extLst>
  </p:cSld>
  <p:clrMapOvr>
    <a:masterClrMapping/>
  </p:clrMapOvr>
  <p:transition spd="slow">
    <p:push dir="u"/>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503513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6186212"/>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CC0ABD8B-551C-427C-A5F8-EE2EC3AF8C90}"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892668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225118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537316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CC0ABD8B-551C-427C-A5F8-EE2EC3AF8C90}"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16633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92942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005101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2387533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184106679"/>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3746550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694985"/>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4152833657"/>
      </p:ext>
    </p:extLst>
  </p:cSld>
  <p:clrMapOvr>
    <a:masterClrMapping/>
  </p:clrMapOvr>
  <p:timing>
    <p:tnLst>
      <p:par>
        <p:cTn id="1" dur="indefinite" restart="never" nodeType="tmRoot"/>
      </p:par>
    </p:tnLst>
  </p:timing>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solidFill>
                  <a:schemeClr val="tx1"/>
                </a:solidFill>
              </a:defRPr>
            </a:lvl1pPr>
          </a:lstStyle>
          <a:p>
            <a:pPr>
              <a:defRPr/>
            </a:pPr>
            <a:fld id="{7C88FEA3-E631-402B-8E13-6CAE7BC5BBAC}" type="slidenum">
              <a:rPr lang="en-US" smtClean="0">
                <a:solidFill>
                  <a:prstClr val="black"/>
                </a:solidFill>
              </a:rPr>
              <a:pPr>
                <a:defRPr/>
              </a:pPr>
              <a:t>‹#›</a:t>
            </a:fld>
            <a:endParaRPr lang="en-US" dirty="0">
              <a:solidFill>
                <a:prstClr val="black"/>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797168"/>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1E2EF6D1-2A2F-4349-8FF3-68B36AC036F0}"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324058"/>
      </p:ext>
    </p:extLst>
  </p:cSld>
  <p:clrMapOvr>
    <a:masterClrMapping/>
  </p:clrMapOvr>
  <p:timing>
    <p:tnLst>
      <p:par>
        <p:cTn id="1" dur="indefinite" restart="never" nodeType="tmRoot"/>
      </p:par>
    </p:tnLst>
  </p:timing>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817733"/>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base">
              <a:spcAft>
                <a:spcPct val="0"/>
              </a:spcAft>
            </a:pPr>
            <a:r>
              <a:rPr lang="en-US" sz="2400" dirty="0" smtClean="0">
                <a:solidFill>
                  <a:prstClr val="black"/>
                </a:solidFill>
                <a:latin typeface="Arial" charset="0"/>
                <a:ea typeface="ＭＳ Ｐゴシック" pitchFamily="1" charset="-128"/>
              </a:rPr>
              <a:t>The following questions are designed to enhance your </a:t>
            </a:r>
            <a:r>
              <a:rPr lang="en-US" sz="2400" b="1" dirty="0" smtClean="0">
                <a:solidFill>
                  <a:srgbClr val="FFFF66"/>
                </a:solidFill>
                <a:latin typeface="Arial" charset="0"/>
                <a:ea typeface="ＭＳ Ｐゴシック" pitchFamily="1" charset="-128"/>
              </a:rPr>
              <a:t>test taking </a:t>
            </a:r>
            <a:r>
              <a:rPr lang="en-US" sz="2400" dirty="0" smtClean="0">
                <a:solidFill>
                  <a:prstClr val="black"/>
                </a:solidFill>
                <a:latin typeface="Arial" charset="0"/>
                <a:ea typeface="ＭＳ Ｐゴシック" pitchFamily="1" charset="-128"/>
              </a:rPr>
              <a:t>skills.</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rPr>
              <a:t>Read each question (2 times or more) ask yourself “Am I looking for an answer that is true or false?”</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rPr>
              <a:t>Is A True, False, or Don’t Know?</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rPr>
              <a:t>Is B True, False, or Don’t Know, etc.?</a:t>
            </a:r>
          </a:p>
          <a:p>
            <a:pPr fontAlgn="base">
              <a:spcBef>
                <a:spcPts val="1200"/>
              </a:spcBef>
              <a:spcAft>
                <a:spcPct val="0"/>
              </a:spcAft>
            </a:pPr>
            <a:r>
              <a:rPr lang="en-US" sz="2400" dirty="0" smtClean="0">
                <a:solidFill>
                  <a:prstClr val="black"/>
                </a:solidFill>
                <a:latin typeface="Arial" charset="0"/>
                <a:ea typeface="ＭＳ Ｐゴシック" pitchFamily="1" charset="-128"/>
              </a:rPr>
              <a:t>Through the process of elimination, </a:t>
            </a:r>
            <a:br>
              <a:rPr lang="en-US" sz="2400" dirty="0" smtClean="0">
                <a:solidFill>
                  <a:prstClr val="black"/>
                </a:solidFill>
                <a:latin typeface="Arial" charset="0"/>
                <a:ea typeface="ＭＳ Ｐゴシック" pitchFamily="1" charset="-128"/>
              </a:rPr>
            </a:br>
            <a:r>
              <a:rPr lang="en-US" sz="2400" dirty="0" smtClean="0">
                <a:solidFill>
                  <a:prstClr val="black"/>
                </a:solidFill>
                <a:latin typeface="Arial" charset="0"/>
                <a:ea typeface="ＭＳ Ｐゴシック" pitchFamily="1" charset="-128"/>
              </a:rPr>
              <a:t>reducing the selection of answers, </a:t>
            </a:r>
            <a:br>
              <a:rPr lang="en-US" sz="2400" dirty="0" smtClean="0">
                <a:solidFill>
                  <a:prstClr val="black"/>
                </a:solidFill>
                <a:latin typeface="Arial" charset="0"/>
                <a:ea typeface="ＭＳ Ｐゴシック" pitchFamily="1" charset="-128"/>
              </a:rPr>
            </a:br>
            <a:r>
              <a:rPr lang="en-US" sz="2400" dirty="0" smtClean="0">
                <a:solidFill>
                  <a:prstClr val="black"/>
                </a:solidFill>
                <a:latin typeface="Arial" charset="0"/>
                <a:ea typeface="ＭＳ Ｐゴシック" pitchFamily="1" charset="-128"/>
              </a:rPr>
              <a:t>will </a:t>
            </a:r>
            <a:r>
              <a:rPr lang="en-US" sz="2400" b="1" dirty="0" smtClean="0">
                <a:solidFill>
                  <a:srgbClr val="FFFF66"/>
                </a:solidFill>
                <a:latin typeface="Arial" charset="0"/>
                <a:ea typeface="ＭＳ Ｐゴシック" pitchFamily="1" charset="-128"/>
              </a:rPr>
              <a:t>greatly increase </a:t>
            </a:r>
            <a:r>
              <a:rPr lang="en-US" sz="2400" dirty="0" smtClean="0">
                <a:solidFill>
                  <a:prstClr val="black"/>
                </a:solidFill>
                <a:latin typeface="Arial" charset="0"/>
                <a:ea typeface="ＭＳ Ｐゴシック" pitchFamily="1" charset="-128"/>
              </a:rPr>
              <a:t>your chances </a:t>
            </a:r>
            <a:br>
              <a:rPr lang="en-US" sz="2400" dirty="0" smtClean="0">
                <a:solidFill>
                  <a:prstClr val="black"/>
                </a:solidFill>
                <a:latin typeface="Arial" charset="0"/>
                <a:ea typeface="ＭＳ Ｐゴシック" pitchFamily="1" charset="-128"/>
              </a:rPr>
            </a:br>
            <a:r>
              <a:rPr lang="en-US" sz="2400" dirty="0" smtClean="0">
                <a:solidFill>
                  <a:prstClr val="black"/>
                </a:solidFill>
                <a:latin typeface="Arial" charset="0"/>
                <a:ea typeface="ＭＳ Ｐゴシック" pitchFamily="1" charset="-128"/>
              </a:rPr>
              <a:t>of answering each question correctly.</a:t>
            </a:r>
            <a:endParaRPr lang="en-US" sz="2400" dirty="0">
              <a:solidFill>
                <a:prstClr val="black"/>
              </a:solidFill>
              <a:latin typeface="Arial" charset="0"/>
              <a:ea typeface="ＭＳ Ｐゴシック" pitchFamily="1" charset="-128"/>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308081"/>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919325"/>
      </p:ext>
    </p:extLst>
  </p:cSld>
  <p:clrMapOvr>
    <a:masterClrMapping/>
  </p:clrMapOvr>
  <p:timing>
    <p:tnLst>
      <p:par>
        <p:cTn id="1" dur="indefinite" restart="never" nodeType="tmRoot"/>
      </p:par>
    </p:tnLst>
  </p:timing>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34098"/>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959361E4-B7AE-443E-9E80-EA503B0AE6BA}" type="datetimeFigureOut">
              <a:rPr lang="en-US" smtClean="0">
                <a:solidFill>
                  <a:prstClr val="black"/>
                </a:solidFill>
                <a:latin typeface="Arial" charset="0"/>
                <a:ea typeface="ＭＳ Ｐゴシック" pitchFamily="1" charset="-128"/>
              </a:rPr>
              <a:pPr fontAlgn="base">
                <a:spcBef>
                  <a:spcPct val="0"/>
                </a:spcBef>
                <a:spcAft>
                  <a:spcPct val="0"/>
                </a:spcAft>
                <a:defRPr/>
              </a:pPr>
              <a:t>8/2/2015</a:t>
            </a:fld>
            <a:endParaRPr lang="en-US">
              <a:solidFill>
                <a:prstClr val="black"/>
              </a:solidFill>
              <a:latin typeface="Arial" charset="0"/>
              <a:ea typeface="ＭＳ Ｐゴシック" pitchFamily="1"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4408016"/>
      </p:ext>
    </p:extLst>
  </p:cSld>
  <p:clrMapOvr>
    <a:masterClrMapping/>
  </p:clrMapOvr>
  <p:timing>
    <p:tnLst>
      <p:par>
        <p:cTn id="1" dur="indefinite" restart="never" nodeType="tmRoot"/>
      </p:par>
    </p:tnLst>
  </p:timing>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4275E699-9200-47C6-A3E9-996E85007305}" type="datetimeFigureOut">
              <a:rPr lang="en-US" smtClean="0">
                <a:solidFill>
                  <a:prstClr val="black"/>
                </a:solidFill>
                <a:latin typeface="Arial" charset="0"/>
                <a:ea typeface="ＭＳ Ｐゴシック" pitchFamily="1" charset="-128"/>
              </a:rPr>
              <a:pPr fontAlgn="base">
                <a:spcBef>
                  <a:spcPct val="0"/>
                </a:spcBef>
                <a:spcAft>
                  <a:spcPct val="0"/>
                </a:spcAft>
                <a:defRPr/>
              </a:pPr>
              <a:t>8/2/2015</a:t>
            </a:fld>
            <a:endParaRPr lang="en-US">
              <a:solidFill>
                <a:prstClr val="black"/>
              </a:solidFill>
              <a:latin typeface="Arial" charset="0"/>
              <a:ea typeface="ＭＳ Ｐゴシック" pitchFamily="1"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04078529"/>
      </p:ext>
    </p:extLst>
  </p:cSld>
  <p:clrMapOvr>
    <a:masterClrMapping/>
  </p:clrMapOvr>
  <p:timing>
    <p:tnLst>
      <p:par>
        <p:cTn id="1" dur="indefinite" restart="never" nodeType="tmRoot"/>
      </p:par>
    </p:tnLst>
  </p:timing>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8BC79D12-4BB8-4100-BE11-CAF11486FBED}" type="datetimeFigureOut">
              <a:rPr lang="en-US" smtClean="0">
                <a:solidFill>
                  <a:prstClr val="black"/>
                </a:solidFill>
                <a:latin typeface="Arial" charset="0"/>
                <a:ea typeface="ＭＳ Ｐゴシック" pitchFamily="1" charset="-128"/>
              </a:rPr>
              <a:pPr fontAlgn="base">
                <a:spcBef>
                  <a:spcPct val="0"/>
                </a:spcBef>
                <a:spcAft>
                  <a:spcPct val="0"/>
                </a:spcAft>
                <a:defRPr/>
              </a:pPr>
              <a:t>8/2/2015</a:t>
            </a:fld>
            <a:endParaRPr lang="en-US">
              <a:solidFill>
                <a:prstClr val="black"/>
              </a:solidFill>
              <a:latin typeface="Arial" charset="0"/>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50393311"/>
      </p:ext>
    </p:extLst>
  </p:cSld>
  <p:clrMapOvr>
    <a:masterClrMapping/>
  </p:clrMapOvr>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34AF8288-9708-4507-862D-2E409E9FE8DC}" type="datetimeFigureOut">
              <a:rPr lang="en-US" smtClean="0">
                <a:solidFill>
                  <a:prstClr val="black"/>
                </a:solidFill>
                <a:latin typeface="Arial" charset="0"/>
                <a:ea typeface="ＭＳ Ｐゴシック" pitchFamily="1" charset="-128"/>
              </a:rPr>
              <a:pPr fontAlgn="base">
                <a:spcBef>
                  <a:spcPct val="0"/>
                </a:spcBef>
                <a:spcAft>
                  <a:spcPct val="0"/>
                </a:spcAft>
                <a:defRPr/>
              </a:pPr>
              <a:t>8/2/2015</a:t>
            </a:fld>
            <a:endParaRPr lang="en-US">
              <a:solidFill>
                <a:prstClr val="black"/>
              </a:solidFill>
              <a:latin typeface="Arial" charset="0"/>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40256080"/>
      </p:ext>
    </p:extLst>
  </p:cSld>
  <p:clrMapOvr>
    <a:masterClrMapping/>
  </p:clrMapOvr>
  <p:timing>
    <p:tnLst>
      <p:par>
        <p:cTn id="1" dur="indefinite" restart="never" nodeType="tmRoot"/>
      </p:par>
    </p:tnLst>
  </p:timing>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7B83E608-95EA-492B-B99A-91E93C075765}" type="datetimeFigureOut">
              <a:rPr lang="en-US" smtClean="0">
                <a:solidFill>
                  <a:prstClr val="black"/>
                </a:solidFill>
                <a:latin typeface="Arial" charset="0"/>
                <a:ea typeface="ＭＳ Ｐゴシック" pitchFamily="1" charset="-128"/>
              </a:rPr>
              <a:pPr fontAlgn="base">
                <a:spcBef>
                  <a:spcPct val="0"/>
                </a:spcBef>
                <a:spcAft>
                  <a:spcPct val="0"/>
                </a:spcAft>
                <a:defRPr/>
              </a:pPr>
              <a:t>8/2/2015</a:t>
            </a:fld>
            <a:endParaRPr lang="en-US">
              <a:solidFill>
                <a:prstClr val="black"/>
              </a:solidFill>
              <a:latin typeface="Arial" charset="0"/>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53760106"/>
      </p:ext>
    </p:extLst>
  </p:cSld>
  <p:clrMapOvr>
    <a:masterClrMapping/>
  </p:clrMapOvr>
  <p:timing>
    <p:tnLst>
      <p:par>
        <p:cTn id="1" dur="indefinite" restart="never" nodeType="tmRoot"/>
      </p:par>
    </p:tnLst>
  </p:timing>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07703BE1-CE63-4032-8500-20C883124356}" type="datetimeFigureOut">
              <a:rPr lang="en-US" smtClean="0">
                <a:solidFill>
                  <a:prstClr val="black"/>
                </a:solidFill>
                <a:latin typeface="Arial" charset="0"/>
                <a:ea typeface="ＭＳ Ｐゴシック" pitchFamily="1" charset="-128"/>
              </a:rPr>
              <a:pPr fontAlgn="base">
                <a:spcBef>
                  <a:spcPct val="0"/>
                </a:spcBef>
                <a:spcAft>
                  <a:spcPct val="0"/>
                </a:spcAft>
                <a:defRPr/>
              </a:pPr>
              <a:t>8/2/2015</a:t>
            </a:fld>
            <a:endParaRPr lang="en-US">
              <a:solidFill>
                <a:prstClr val="black"/>
              </a:solidFill>
              <a:latin typeface="Arial" charset="0"/>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20268481"/>
      </p:ext>
    </p:extLst>
  </p:cSld>
  <p:clrMapOvr>
    <a:masterClrMapping/>
  </p:clrMapOvr>
  <p:timing>
    <p:tnLst>
      <p:par>
        <p:cTn id="1" dur="indefinite" restart="never" nodeType="tmRoot"/>
      </p:par>
    </p:tnLst>
  </p:timing>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52943518"/>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pic>
        <p:nvPicPr>
          <p:cNvPr id="3" name="Picture 2"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33655410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29212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791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Unnumbere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371949"/>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8" name="Rectangle 7"/>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18607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17" name="Straight Connector 16"/>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rPr>
              <a:t>The following questions are designed to enhance your </a:t>
            </a:r>
            <a:r>
              <a:rPr lang="en-US" sz="2400" b="1" dirty="0" smtClean="0">
                <a:solidFill>
                  <a:srgbClr val="FFFF66"/>
                </a:solidFill>
              </a:rPr>
              <a:t>test taking </a:t>
            </a:r>
            <a:r>
              <a:rPr lang="en-US" sz="2400" dirty="0" smtClean="0">
                <a:solidFill>
                  <a:prstClr val="black"/>
                </a:solidFill>
              </a:rPr>
              <a:t>skills.</a:t>
            </a:r>
          </a:p>
          <a:p>
            <a:pPr marL="548640">
              <a:spcBef>
                <a:spcPts val="1200"/>
              </a:spcBef>
              <a:buFont typeface="Wingdings" pitchFamily="2" charset="2"/>
              <a:buNone/>
            </a:pPr>
            <a:r>
              <a:rPr lang="en-US" sz="2400" dirty="0" smtClean="0">
                <a:solidFill>
                  <a:prstClr val="black"/>
                </a:solidFill>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rPr>
              <a:t>Is A True, False, or Don’t Know?</a:t>
            </a:r>
          </a:p>
          <a:p>
            <a:pPr marL="548640">
              <a:spcBef>
                <a:spcPts val="1200"/>
              </a:spcBef>
              <a:buFont typeface="Wingdings" pitchFamily="2" charset="2"/>
              <a:buNone/>
            </a:pPr>
            <a:r>
              <a:rPr lang="en-US" sz="2400" dirty="0" smtClean="0">
                <a:solidFill>
                  <a:prstClr val="black"/>
                </a:solidFill>
              </a:rPr>
              <a:t>Is B True, False, or Don’t Know, etc.?</a:t>
            </a:r>
          </a:p>
          <a:p>
            <a:pPr>
              <a:spcBef>
                <a:spcPts val="1200"/>
              </a:spcBef>
            </a:pPr>
            <a:r>
              <a:rPr lang="en-US" sz="2400" dirty="0" smtClean="0">
                <a:solidFill>
                  <a:prstClr val="black"/>
                </a:solidFill>
              </a:rPr>
              <a:t>Through the process of elimination, </a:t>
            </a:r>
            <a:br>
              <a:rPr lang="en-US" sz="2400" dirty="0" smtClean="0">
                <a:solidFill>
                  <a:prstClr val="black"/>
                </a:solidFill>
              </a:rPr>
            </a:br>
            <a:r>
              <a:rPr lang="en-US" sz="2400" dirty="0" smtClean="0">
                <a:solidFill>
                  <a:prstClr val="black"/>
                </a:solidFill>
              </a:rPr>
              <a:t>reducing the selection of answers, </a:t>
            </a:r>
            <a:br>
              <a:rPr lang="en-US" sz="2400" dirty="0" smtClean="0">
                <a:solidFill>
                  <a:prstClr val="black"/>
                </a:solidFill>
              </a:rPr>
            </a:br>
            <a:r>
              <a:rPr lang="en-US" sz="2400" dirty="0" smtClean="0">
                <a:solidFill>
                  <a:prstClr val="black"/>
                </a:solidFill>
              </a:rPr>
              <a:t>will </a:t>
            </a:r>
            <a:r>
              <a:rPr lang="en-US" sz="2400" b="1" dirty="0" smtClean="0">
                <a:solidFill>
                  <a:srgbClr val="FFFF66"/>
                </a:solidFill>
              </a:rPr>
              <a:t>greatly increase </a:t>
            </a:r>
            <a:r>
              <a:rPr lang="en-US" sz="2400" dirty="0" smtClean="0">
                <a:solidFill>
                  <a:prstClr val="black"/>
                </a:solidFill>
              </a:rPr>
              <a:t>your chances </a:t>
            </a:r>
            <a:br>
              <a:rPr lang="en-US" sz="2400" dirty="0" smtClean="0">
                <a:solidFill>
                  <a:prstClr val="black"/>
                </a:solidFill>
              </a:rPr>
            </a:br>
            <a:r>
              <a:rPr lang="en-US" sz="2400" dirty="0" smtClean="0">
                <a:solidFill>
                  <a:prstClr val="black"/>
                </a:solidFill>
              </a:rPr>
              <a:t>of answering each question correctly.</a:t>
            </a:r>
            <a:endParaRPr lang="en-US" sz="2400" dirty="0">
              <a:solidFill>
                <a:prstClr val="black"/>
              </a:solidFill>
            </a:endParaRPr>
          </a:p>
        </p:txBody>
      </p:sp>
      <p:sp>
        <p:nvSpPr>
          <p:cNvPr id="19" name="Rectangle 18"/>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20"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21" name="Rectangle 20"/>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23" name="Rectangle 22"/>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2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26" name="Rectangle 25"/>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 name="Straight Connector 26"/>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478404"/>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2" name="Straight Connector 11"/>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303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4" name="Straight Connector 13"/>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1749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541129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314990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881803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210871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269690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8316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2"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pPr>
                <a:defRPr/>
              </a:pPr>
              <a:t>‹#›</a:t>
            </a:fld>
            <a:endParaRPr lang="en-US"/>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25090745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rPr>
              <a:t>The following questions are designed to enhance your </a:t>
            </a:r>
            <a:r>
              <a:rPr lang="en-US" sz="2400" b="1" dirty="0" smtClean="0">
                <a:solidFill>
                  <a:srgbClr val="FFFF66"/>
                </a:solidFill>
              </a:rPr>
              <a:t>test taking </a:t>
            </a:r>
            <a:r>
              <a:rPr lang="en-US" sz="2400" dirty="0" smtClean="0">
                <a:solidFill>
                  <a:prstClr val="black"/>
                </a:solidFill>
              </a:rPr>
              <a:t>skills.</a:t>
            </a:r>
          </a:p>
          <a:p>
            <a:pPr marL="548640">
              <a:spcBef>
                <a:spcPts val="1200"/>
              </a:spcBef>
              <a:buFont typeface="Wingdings" pitchFamily="2" charset="2"/>
              <a:buNone/>
            </a:pPr>
            <a:r>
              <a:rPr lang="en-US" sz="2400" dirty="0" smtClean="0">
                <a:solidFill>
                  <a:prstClr val="black"/>
                </a:solidFill>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rPr>
              <a:t>Is A True, False, or Don’t Know?</a:t>
            </a:r>
          </a:p>
          <a:p>
            <a:pPr marL="548640">
              <a:spcBef>
                <a:spcPts val="1200"/>
              </a:spcBef>
              <a:buFont typeface="Wingdings" pitchFamily="2" charset="2"/>
              <a:buNone/>
            </a:pPr>
            <a:r>
              <a:rPr lang="en-US" sz="2400" dirty="0" smtClean="0">
                <a:solidFill>
                  <a:prstClr val="black"/>
                </a:solidFill>
              </a:rPr>
              <a:t>Is B True, False, or Don’t Know, etc.?</a:t>
            </a:r>
          </a:p>
          <a:p>
            <a:pPr>
              <a:spcBef>
                <a:spcPts val="1200"/>
              </a:spcBef>
            </a:pPr>
            <a:r>
              <a:rPr lang="en-US" sz="2400" dirty="0" smtClean="0">
                <a:solidFill>
                  <a:prstClr val="black"/>
                </a:solidFill>
              </a:rPr>
              <a:t>Through the process of elimination, </a:t>
            </a:r>
            <a:br>
              <a:rPr lang="en-US" sz="2400" dirty="0" smtClean="0">
                <a:solidFill>
                  <a:prstClr val="black"/>
                </a:solidFill>
              </a:rPr>
            </a:br>
            <a:r>
              <a:rPr lang="en-US" sz="2400" dirty="0" smtClean="0">
                <a:solidFill>
                  <a:prstClr val="black"/>
                </a:solidFill>
              </a:rPr>
              <a:t>reducing the selection of answers, </a:t>
            </a:r>
            <a:br>
              <a:rPr lang="en-US" sz="2400" dirty="0" smtClean="0">
                <a:solidFill>
                  <a:prstClr val="black"/>
                </a:solidFill>
              </a:rPr>
            </a:br>
            <a:r>
              <a:rPr lang="en-US" sz="2400" dirty="0" smtClean="0">
                <a:solidFill>
                  <a:prstClr val="black"/>
                </a:solidFill>
              </a:rPr>
              <a:t>will </a:t>
            </a:r>
            <a:r>
              <a:rPr lang="en-US" sz="2400" b="1" dirty="0" smtClean="0">
                <a:solidFill>
                  <a:srgbClr val="FFFF66"/>
                </a:solidFill>
              </a:rPr>
              <a:t>greatly increase </a:t>
            </a:r>
            <a:r>
              <a:rPr lang="en-US" sz="2400" dirty="0" smtClean="0">
                <a:solidFill>
                  <a:prstClr val="black"/>
                </a:solidFill>
              </a:rPr>
              <a:t>your chances </a:t>
            </a:r>
            <a:br>
              <a:rPr lang="en-US" sz="2400" dirty="0" smtClean="0">
                <a:solidFill>
                  <a:prstClr val="black"/>
                </a:solidFill>
              </a:rPr>
            </a:br>
            <a:r>
              <a:rPr lang="en-US" sz="2400" dirty="0" smtClean="0">
                <a:solidFill>
                  <a:prstClr val="black"/>
                </a:solidFill>
              </a:rPr>
              <a:t>of answering each question correctly.</a:t>
            </a:r>
            <a:endParaRPr lang="en-US" sz="2400" dirty="0">
              <a:solidFill>
                <a:prstClr val="black"/>
              </a:solidFill>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100693"/>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276599851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2993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2297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73810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rPr>
              <a:t>The following questions are designed to enhance your </a:t>
            </a:r>
            <a:r>
              <a:rPr lang="en-US" sz="2400" b="1" dirty="0" smtClean="0">
                <a:solidFill>
                  <a:srgbClr val="FFFF66"/>
                </a:solidFill>
              </a:rPr>
              <a:t>test taking </a:t>
            </a:r>
            <a:r>
              <a:rPr lang="en-US" sz="2400" dirty="0" smtClean="0">
                <a:solidFill>
                  <a:prstClr val="black"/>
                </a:solidFill>
              </a:rPr>
              <a:t>skills.</a:t>
            </a:r>
          </a:p>
          <a:p>
            <a:pPr marL="548640">
              <a:spcBef>
                <a:spcPts val="1200"/>
              </a:spcBef>
              <a:buFont typeface="Wingdings" pitchFamily="2" charset="2"/>
              <a:buNone/>
            </a:pPr>
            <a:r>
              <a:rPr lang="en-US" sz="2400" dirty="0" smtClean="0">
                <a:solidFill>
                  <a:prstClr val="black"/>
                </a:solidFill>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rPr>
              <a:t>Is A True, False, or Don’t Know?</a:t>
            </a:r>
          </a:p>
          <a:p>
            <a:pPr marL="548640">
              <a:spcBef>
                <a:spcPts val="1200"/>
              </a:spcBef>
              <a:buFont typeface="Wingdings" pitchFamily="2" charset="2"/>
              <a:buNone/>
            </a:pPr>
            <a:r>
              <a:rPr lang="en-US" sz="2400" dirty="0" smtClean="0">
                <a:solidFill>
                  <a:prstClr val="black"/>
                </a:solidFill>
              </a:rPr>
              <a:t>Is B True, False, or Don’t Know, etc.?</a:t>
            </a:r>
          </a:p>
          <a:p>
            <a:pPr>
              <a:spcBef>
                <a:spcPts val="1200"/>
              </a:spcBef>
            </a:pPr>
            <a:r>
              <a:rPr lang="en-US" sz="2400" dirty="0" smtClean="0">
                <a:solidFill>
                  <a:prstClr val="black"/>
                </a:solidFill>
              </a:rPr>
              <a:t>Through the process of elimination, </a:t>
            </a:r>
            <a:br>
              <a:rPr lang="en-US" sz="2400" dirty="0" smtClean="0">
                <a:solidFill>
                  <a:prstClr val="black"/>
                </a:solidFill>
              </a:rPr>
            </a:br>
            <a:r>
              <a:rPr lang="en-US" sz="2400" dirty="0" smtClean="0">
                <a:solidFill>
                  <a:prstClr val="black"/>
                </a:solidFill>
              </a:rPr>
              <a:t>reducing the selection of answers, </a:t>
            </a:r>
            <a:br>
              <a:rPr lang="en-US" sz="2400" dirty="0" smtClean="0">
                <a:solidFill>
                  <a:prstClr val="black"/>
                </a:solidFill>
              </a:rPr>
            </a:br>
            <a:r>
              <a:rPr lang="en-US" sz="2400" dirty="0" smtClean="0">
                <a:solidFill>
                  <a:prstClr val="black"/>
                </a:solidFill>
              </a:rPr>
              <a:t>will </a:t>
            </a:r>
            <a:r>
              <a:rPr lang="en-US" sz="2400" b="1" dirty="0" smtClean="0">
                <a:solidFill>
                  <a:srgbClr val="FFFF66"/>
                </a:solidFill>
              </a:rPr>
              <a:t>greatly increase </a:t>
            </a:r>
            <a:r>
              <a:rPr lang="en-US" sz="2400" dirty="0" smtClean="0">
                <a:solidFill>
                  <a:prstClr val="black"/>
                </a:solidFill>
              </a:rPr>
              <a:t>your chances </a:t>
            </a:r>
            <a:br>
              <a:rPr lang="en-US" sz="2400" dirty="0" smtClean="0">
                <a:solidFill>
                  <a:prstClr val="black"/>
                </a:solidFill>
              </a:rPr>
            </a:br>
            <a:r>
              <a:rPr lang="en-US" sz="2400" dirty="0" smtClean="0">
                <a:solidFill>
                  <a:prstClr val="black"/>
                </a:solidFill>
              </a:rPr>
              <a:t>of answering each question correctly.</a:t>
            </a:r>
            <a:endParaRPr lang="en-US" sz="2400" dirty="0">
              <a:solidFill>
                <a:prstClr val="black"/>
              </a:solidFill>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671622"/>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17622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4263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2052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ABD268E-56C3-4FEB-9014-CEA91067523B}" type="slidenum">
              <a:rPr lang="en-US" smtClean="0"/>
              <a:pPr>
                <a:defRPr/>
              </a:pPr>
              <a:t>‹#›</a:t>
            </a:fld>
            <a:endParaRPr lang="en-US"/>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988120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686797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811679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57795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190124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336137980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48012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286891"/>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638570"/>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ea typeface="ＭＳ Ｐゴシック" pitchFamily="1" charset="-128"/>
              </a:rPr>
              <a:t>The following questions are designed to enhance your </a:t>
            </a:r>
            <a:r>
              <a:rPr lang="en-US" sz="2400" b="1" dirty="0" smtClean="0">
                <a:solidFill>
                  <a:srgbClr val="FFFF66"/>
                </a:solidFill>
                <a:ea typeface="ＭＳ Ｐゴシック" pitchFamily="1" charset="-128"/>
              </a:rPr>
              <a:t>test taking </a:t>
            </a:r>
            <a:r>
              <a:rPr lang="en-US" sz="2400" dirty="0" smtClean="0">
                <a:solidFill>
                  <a:prstClr val="black"/>
                </a:solidFill>
                <a:ea typeface="ＭＳ Ｐゴシック" pitchFamily="1" charset="-128"/>
              </a:rPr>
              <a:t>skills.</a:t>
            </a:r>
          </a:p>
          <a:p>
            <a:pPr marL="548640">
              <a:spcBef>
                <a:spcPts val="1200"/>
              </a:spcBef>
              <a:buFont typeface="Wingdings" pitchFamily="2" charset="2"/>
              <a:buNone/>
            </a:pPr>
            <a:r>
              <a:rPr lang="en-US" sz="2400" dirty="0" smtClean="0">
                <a:solidFill>
                  <a:prstClr val="black"/>
                </a:solidFill>
                <a:ea typeface="ＭＳ Ｐゴシック" pitchFamily="1" charset="-128"/>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ea typeface="ＭＳ Ｐゴシック" pitchFamily="1" charset="-128"/>
              </a:rPr>
              <a:t>Is A True, False, or Don’t Know?</a:t>
            </a:r>
          </a:p>
          <a:p>
            <a:pPr marL="548640">
              <a:spcBef>
                <a:spcPts val="1200"/>
              </a:spcBef>
              <a:buFont typeface="Wingdings" pitchFamily="2" charset="2"/>
              <a:buNone/>
            </a:pPr>
            <a:r>
              <a:rPr lang="en-US" sz="2400" dirty="0" smtClean="0">
                <a:solidFill>
                  <a:prstClr val="black"/>
                </a:solidFill>
                <a:ea typeface="ＭＳ Ｐゴシック" pitchFamily="1" charset="-128"/>
              </a:rPr>
              <a:t>Is B True, False, or Don’t Know, etc.?</a:t>
            </a:r>
          </a:p>
          <a:p>
            <a:pPr>
              <a:spcBef>
                <a:spcPts val="1200"/>
              </a:spcBef>
            </a:pPr>
            <a:r>
              <a:rPr lang="en-US" sz="2400" dirty="0" smtClean="0">
                <a:solidFill>
                  <a:prstClr val="black"/>
                </a:solidFill>
                <a:ea typeface="ＭＳ Ｐゴシック" pitchFamily="1" charset="-128"/>
              </a:rPr>
              <a:t>Through the process of elimination,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reducing the selection of answers,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will </a:t>
            </a:r>
            <a:r>
              <a:rPr lang="en-US" sz="2400" b="1" dirty="0" smtClean="0">
                <a:solidFill>
                  <a:srgbClr val="FFFF66"/>
                </a:solidFill>
                <a:ea typeface="ＭＳ Ｐゴシック" pitchFamily="1" charset="-128"/>
              </a:rPr>
              <a:t>greatly increase </a:t>
            </a:r>
            <a:r>
              <a:rPr lang="en-US" sz="2400" dirty="0" smtClean="0">
                <a:solidFill>
                  <a:prstClr val="black"/>
                </a:solidFill>
                <a:ea typeface="ＭＳ Ｐゴシック" pitchFamily="1" charset="-128"/>
              </a:rPr>
              <a:t>your chances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of answering each question correctly.</a:t>
            </a:r>
            <a:endParaRPr lang="en-US" sz="2400" dirty="0">
              <a:solidFill>
                <a:prstClr val="black"/>
              </a:solidFill>
              <a:ea typeface="ＭＳ Ｐゴシック" pitchFamily="1" charset="-128"/>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581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DEA0E89-7C13-46EB-8829-47187D66B0B3}" type="datetimeFigureOut">
              <a:rPr lang="en-US" smtClean="0"/>
              <a:pPr>
                <a:defRPr/>
              </a:pPr>
              <a:t>8/2/2015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C88FEA3-E631-402B-8E13-6CAE7BC5BBAC}" type="slidenum">
              <a:rPr lang="en-US" smtClean="0"/>
              <a:pPr>
                <a:defRPr/>
              </a:pPr>
              <a:t>‹#›</a:t>
            </a:fld>
            <a:endParaRPr lang="en-US"/>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30681"/>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9772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792958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744377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021032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897405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025511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740598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138401039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solidFill>
                  <a:schemeClr val="tx1"/>
                </a:solidFill>
              </a:defRPr>
            </a:lvl1pPr>
          </a:lstStyle>
          <a:p>
            <a:fld id="{CD245A9C-CD73-48C6-806D-89CCB38C6AD8}" type="slidenum">
              <a:rPr lang="en-US" smtClean="0">
                <a:solidFill>
                  <a:prstClr val="black"/>
                </a:solidFill>
              </a:rPr>
              <a:pPr/>
              <a:t>‹#›</a:t>
            </a:fld>
            <a:endParaRPr lang="en-US" dirty="0">
              <a:solidFill>
                <a:prstClr val="black"/>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926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1DEF2CDA-D89D-4E5E-885D-C9568D174198}" type="datetimeFigureOut">
              <a:rPr lang="en-US" smtClean="0"/>
              <a:pPr>
                <a:defRPr/>
              </a:pPr>
              <a:t>8/2/2015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0328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3854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ea typeface="ＭＳ Ｐゴシック" pitchFamily="1" charset="-128"/>
              </a:rPr>
              <a:t>The following questions are designed to enhance your </a:t>
            </a:r>
            <a:r>
              <a:rPr lang="en-US" sz="2400" b="1" dirty="0" smtClean="0">
                <a:solidFill>
                  <a:srgbClr val="FFFF66"/>
                </a:solidFill>
                <a:ea typeface="ＭＳ Ｐゴシック" pitchFamily="1" charset="-128"/>
              </a:rPr>
              <a:t>test taking </a:t>
            </a:r>
            <a:r>
              <a:rPr lang="en-US" sz="2400" dirty="0" smtClean="0">
                <a:solidFill>
                  <a:prstClr val="black"/>
                </a:solidFill>
                <a:ea typeface="ＭＳ Ｐゴシック" pitchFamily="1" charset="-128"/>
              </a:rPr>
              <a:t>skills.</a:t>
            </a:r>
          </a:p>
          <a:p>
            <a:pPr marL="548640">
              <a:spcBef>
                <a:spcPts val="1200"/>
              </a:spcBef>
              <a:buFont typeface="Wingdings" pitchFamily="2" charset="2"/>
              <a:buNone/>
            </a:pPr>
            <a:r>
              <a:rPr lang="en-US" sz="2400" dirty="0" smtClean="0">
                <a:solidFill>
                  <a:prstClr val="black"/>
                </a:solidFill>
                <a:ea typeface="ＭＳ Ｐゴシック" pitchFamily="1" charset="-128"/>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ea typeface="ＭＳ Ｐゴシック" pitchFamily="1" charset="-128"/>
              </a:rPr>
              <a:t>Is A True, False, or Don’t Know?</a:t>
            </a:r>
          </a:p>
          <a:p>
            <a:pPr marL="548640">
              <a:spcBef>
                <a:spcPts val="1200"/>
              </a:spcBef>
              <a:buFont typeface="Wingdings" pitchFamily="2" charset="2"/>
              <a:buNone/>
            </a:pPr>
            <a:r>
              <a:rPr lang="en-US" sz="2400" dirty="0" smtClean="0">
                <a:solidFill>
                  <a:prstClr val="black"/>
                </a:solidFill>
                <a:ea typeface="ＭＳ Ｐゴシック" pitchFamily="1" charset="-128"/>
              </a:rPr>
              <a:t>Is B True, False, or Don’t Know, etc.?</a:t>
            </a:r>
          </a:p>
          <a:p>
            <a:pPr>
              <a:spcBef>
                <a:spcPts val="1200"/>
              </a:spcBef>
            </a:pPr>
            <a:r>
              <a:rPr lang="en-US" sz="2400" dirty="0" smtClean="0">
                <a:solidFill>
                  <a:prstClr val="black"/>
                </a:solidFill>
                <a:ea typeface="ＭＳ Ｐゴシック" pitchFamily="1" charset="-128"/>
              </a:rPr>
              <a:t>Through the process of elimination,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reducing the selection of answers,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will </a:t>
            </a:r>
            <a:r>
              <a:rPr lang="en-US" sz="2400" b="1" dirty="0" smtClean="0">
                <a:solidFill>
                  <a:srgbClr val="FFFF66"/>
                </a:solidFill>
                <a:ea typeface="ＭＳ Ｐゴシック" pitchFamily="1" charset="-128"/>
              </a:rPr>
              <a:t>greatly increase </a:t>
            </a:r>
            <a:r>
              <a:rPr lang="en-US" sz="2400" dirty="0" smtClean="0">
                <a:solidFill>
                  <a:prstClr val="black"/>
                </a:solidFill>
                <a:ea typeface="ＭＳ Ｐゴシック" pitchFamily="1" charset="-128"/>
              </a:rPr>
              <a:t>your chances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of answering each question correctly.</a:t>
            </a:r>
            <a:endParaRPr lang="en-US" sz="2400" dirty="0">
              <a:solidFill>
                <a:prstClr val="black"/>
              </a:solidFill>
              <a:ea typeface="ＭＳ Ｐゴシック" pitchFamily="1" charset="-128"/>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541450"/>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12018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6365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661717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081053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974405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08983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30157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3E276FC7-0741-461F-9D4E-8085307BD9C0}" type="datetimeFigureOut">
              <a:rPr lang="en-US" smtClean="0"/>
              <a:pPr>
                <a:defRPr/>
              </a:pPr>
              <a:t>8/2/2015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CE172D2-22B5-4E99-8A8C-1DE6F730AAD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8/2/2015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514599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284057045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45262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90631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28269"/>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rPr>
              <a:t>The following questions are designed to enhance your </a:t>
            </a:r>
            <a:r>
              <a:rPr lang="en-US" sz="2400" b="1" dirty="0" smtClean="0">
                <a:solidFill>
                  <a:srgbClr val="FFFF66"/>
                </a:solidFill>
              </a:rPr>
              <a:t>test taking </a:t>
            </a:r>
            <a:r>
              <a:rPr lang="en-US" sz="2400" dirty="0" smtClean="0">
                <a:solidFill>
                  <a:prstClr val="black"/>
                </a:solidFill>
              </a:rPr>
              <a:t>skills.</a:t>
            </a:r>
          </a:p>
          <a:p>
            <a:pPr marL="548640">
              <a:spcBef>
                <a:spcPts val="1200"/>
              </a:spcBef>
              <a:buFont typeface="Wingdings" pitchFamily="2" charset="2"/>
              <a:buNone/>
            </a:pPr>
            <a:r>
              <a:rPr lang="en-US" sz="2400" dirty="0" smtClean="0">
                <a:solidFill>
                  <a:prstClr val="black"/>
                </a:solidFill>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rPr>
              <a:t>Is A True, False, or Don’t Know?</a:t>
            </a:r>
          </a:p>
          <a:p>
            <a:pPr marL="548640">
              <a:spcBef>
                <a:spcPts val="1200"/>
              </a:spcBef>
              <a:buFont typeface="Wingdings" pitchFamily="2" charset="2"/>
              <a:buNone/>
            </a:pPr>
            <a:r>
              <a:rPr lang="en-US" sz="2400" dirty="0" smtClean="0">
                <a:solidFill>
                  <a:prstClr val="black"/>
                </a:solidFill>
              </a:rPr>
              <a:t>Is B True, False, or Don’t Know, etc.?</a:t>
            </a:r>
          </a:p>
          <a:p>
            <a:pPr>
              <a:spcBef>
                <a:spcPts val="1200"/>
              </a:spcBef>
            </a:pPr>
            <a:r>
              <a:rPr lang="en-US" sz="2400" dirty="0" smtClean="0">
                <a:solidFill>
                  <a:prstClr val="black"/>
                </a:solidFill>
              </a:rPr>
              <a:t>Through the process of elimination, </a:t>
            </a:r>
            <a:br>
              <a:rPr lang="en-US" sz="2400" dirty="0" smtClean="0">
                <a:solidFill>
                  <a:prstClr val="black"/>
                </a:solidFill>
              </a:rPr>
            </a:br>
            <a:r>
              <a:rPr lang="en-US" sz="2400" dirty="0" smtClean="0">
                <a:solidFill>
                  <a:prstClr val="black"/>
                </a:solidFill>
              </a:rPr>
              <a:t>reducing the selection of answers, </a:t>
            </a:r>
            <a:br>
              <a:rPr lang="en-US" sz="2400" dirty="0" smtClean="0">
                <a:solidFill>
                  <a:prstClr val="black"/>
                </a:solidFill>
              </a:rPr>
            </a:br>
            <a:r>
              <a:rPr lang="en-US" sz="2400" dirty="0" smtClean="0">
                <a:solidFill>
                  <a:prstClr val="black"/>
                </a:solidFill>
              </a:rPr>
              <a:t>will </a:t>
            </a:r>
            <a:r>
              <a:rPr lang="en-US" sz="2400" b="1" dirty="0" smtClean="0">
                <a:solidFill>
                  <a:srgbClr val="FFFF66"/>
                </a:solidFill>
              </a:rPr>
              <a:t>greatly increase </a:t>
            </a:r>
            <a:r>
              <a:rPr lang="en-US" sz="2400" dirty="0" smtClean="0">
                <a:solidFill>
                  <a:prstClr val="black"/>
                </a:solidFill>
              </a:rPr>
              <a:t>your chances </a:t>
            </a:r>
            <a:br>
              <a:rPr lang="en-US" sz="2400" dirty="0" smtClean="0">
                <a:solidFill>
                  <a:prstClr val="black"/>
                </a:solidFill>
              </a:rPr>
            </a:br>
            <a:r>
              <a:rPr lang="en-US" sz="2400" dirty="0" smtClean="0">
                <a:solidFill>
                  <a:prstClr val="black"/>
                </a:solidFill>
              </a:rPr>
              <a:t>of answering each question correctly.</a:t>
            </a:r>
            <a:endParaRPr lang="en-US" sz="2400" dirty="0">
              <a:solidFill>
                <a:prstClr val="black"/>
              </a:solidFill>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04958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93818"/>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5770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226335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8972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082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2B44136-8C1F-4F19-A70B-A22BB7122471}" type="datetimeFigureOut">
              <a:rPr lang="en-US" smtClean="0"/>
              <a:pPr>
                <a:defRPr/>
              </a:pPr>
              <a:t>8/2/2015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B5099B-35F6-42B3-B753-F6DB45A1C22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189619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924048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398414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652244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2179940880"/>
      </p:ext>
    </p:extLst>
  </p:cSld>
  <p:clrMapOvr>
    <a:masterClrMapping/>
  </p:clrMapOvr>
  <p:timing>
    <p:tnLst>
      <p:par>
        <p:cTn id="1" dur="indefinite" restart="never" nodeType="tmRoot"/>
      </p:par>
    </p:tnLst>
  </p:timing>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solidFill>
                  <a:schemeClr val="tx1"/>
                </a:solidFill>
              </a:defRPr>
            </a:lvl1pPr>
          </a:lstStyle>
          <a:p>
            <a:pPr>
              <a:defRPr/>
            </a:pPr>
            <a:fld id="{7C88FEA3-E631-402B-8E13-6CAE7BC5BBAC}" type="slidenum">
              <a:rPr lang="en-US" smtClean="0">
                <a:solidFill>
                  <a:prstClr val="black"/>
                </a:solidFill>
              </a:rPr>
              <a:pPr>
                <a:defRPr/>
              </a:pPr>
              <a:t>‹#›</a:t>
            </a:fld>
            <a:endParaRPr lang="en-US" dirty="0">
              <a:solidFill>
                <a:prstClr val="black"/>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750082"/>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1E2EF6D1-2A2F-4349-8FF3-68B36AC036F0}"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578920"/>
      </p:ext>
    </p:extLst>
  </p:cSld>
  <p:clrMapOvr>
    <a:masterClrMapping/>
  </p:clrMapOvr>
  <p:timing>
    <p:tnLst>
      <p:par>
        <p:cTn id="1" dur="indefinite" restart="never" nodeType="tmRoot"/>
      </p:par>
    </p:tnLst>
  </p:timing>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9187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base">
              <a:spcAft>
                <a:spcPct val="0"/>
              </a:spcAft>
            </a:pPr>
            <a:r>
              <a:rPr lang="en-US" sz="2400" dirty="0" smtClean="0">
                <a:solidFill>
                  <a:prstClr val="black"/>
                </a:solidFill>
                <a:latin typeface="Arial" charset="0"/>
                <a:ea typeface="ＭＳ Ｐゴシック" pitchFamily="1" charset="-128"/>
                <a:cs typeface="Arial" charset="0"/>
              </a:rPr>
              <a:t>The following questions are designed to enhance your </a:t>
            </a:r>
            <a:r>
              <a:rPr lang="en-US" sz="2400" b="1" dirty="0" smtClean="0">
                <a:solidFill>
                  <a:srgbClr val="FFFF66"/>
                </a:solidFill>
                <a:latin typeface="Arial" charset="0"/>
                <a:ea typeface="ＭＳ Ｐゴシック" pitchFamily="1" charset="-128"/>
                <a:cs typeface="Arial" charset="0"/>
              </a:rPr>
              <a:t>test taking </a:t>
            </a:r>
            <a:r>
              <a:rPr lang="en-US" sz="2400" dirty="0" smtClean="0">
                <a:solidFill>
                  <a:prstClr val="black"/>
                </a:solidFill>
                <a:latin typeface="Arial" charset="0"/>
                <a:ea typeface="ＭＳ Ｐゴシック" pitchFamily="1" charset="-128"/>
                <a:cs typeface="Arial" charset="0"/>
              </a:rPr>
              <a:t>skills.</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cs typeface="Arial" charset="0"/>
              </a:rPr>
              <a:t>Read each question (2 times or more) ask yourself “Am I looking for an answer that is true or false?”</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cs typeface="Arial" charset="0"/>
              </a:rPr>
              <a:t>Is A True, False, or Don’t Know?</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cs typeface="Arial" charset="0"/>
              </a:rPr>
              <a:t>Is B True, False, or Don’t Know, etc.?</a:t>
            </a:r>
          </a:p>
          <a:p>
            <a:pPr fontAlgn="base">
              <a:spcBef>
                <a:spcPts val="1200"/>
              </a:spcBef>
              <a:spcAft>
                <a:spcPct val="0"/>
              </a:spcAft>
            </a:pPr>
            <a:r>
              <a:rPr lang="en-US" sz="2400" dirty="0" smtClean="0">
                <a:solidFill>
                  <a:prstClr val="black"/>
                </a:solidFill>
                <a:latin typeface="Arial" charset="0"/>
                <a:ea typeface="ＭＳ Ｐゴシック" pitchFamily="1" charset="-128"/>
                <a:cs typeface="Arial" charset="0"/>
              </a:rPr>
              <a:t>Through the process of elimination, </a:t>
            </a:r>
            <a:br>
              <a:rPr lang="en-US" sz="2400" dirty="0" smtClean="0">
                <a:solidFill>
                  <a:prstClr val="black"/>
                </a:solidFill>
                <a:latin typeface="Arial" charset="0"/>
                <a:ea typeface="ＭＳ Ｐゴシック" pitchFamily="1" charset="-128"/>
                <a:cs typeface="Arial" charset="0"/>
              </a:rPr>
            </a:br>
            <a:r>
              <a:rPr lang="en-US" sz="2400" dirty="0" smtClean="0">
                <a:solidFill>
                  <a:prstClr val="black"/>
                </a:solidFill>
                <a:latin typeface="Arial" charset="0"/>
                <a:ea typeface="ＭＳ Ｐゴシック" pitchFamily="1" charset="-128"/>
                <a:cs typeface="Arial" charset="0"/>
              </a:rPr>
              <a:t>reducing the selection of answers, </a:t>
            </a:r>
            <a:br>
              <a:rPr lang="en-US" sz="2400" dirty="0" smtClean="0">
                <a:solidFill>
                  <a:prstClr val="black"/>
                </a:solidFill>
                <a:latin typeface="Arial" charset="0"/>
                <a:ea typeface="ＭＳ Ｐゴシック" pitchFamily="1" charset="-128"/>
                <a:cs typeface="Arial" charset="0"/>
              </a:rPr>
            </a:br>
            <a:r>
              <a:rPr lang="en-US" sz="2400" dirty="0" smtClean="0">
                <a:solidFill>
                  <a:prstClr val="black"/>
                </a:solidFill>
                <a:latin typeface="Arial" charset="0"/>
                <a:ea typeface="ＭＳ Ｐゴシック" pitchFamily="1" charset="-128"/>
                <a:cs typeface="Arial" charset="0"/>
              </a:rPr>
              <a:t>will </a:t>
            </a:r>
            <a:r>
              <a:rPr lang="en-US" sz="2400" b="1" dirty="0" smtClean="0">
                <a:solidFill>
                  <a:srgbClr val="FFFF66"/>
                </a:solidFill>
                <a:latin typeface="Arial" charset="0"/>
                <a:ea typeface="ＭＳ Ｐゴシック" pitchFamily="1" charset="-128"/>
                <a:cs typeface="Arial" charset="0"/>
              </a:rPr>
              <a:t>greatly increase </a:t>
            </a:r>
            <a:r>
              <a:rPr lang="en-US" sz="2400" dirty="0" smtClean="0">
                <a:solidFill>
                  <a:prstClr val="black"/>
                </a:solidFill>
                <a:latin typeface="Arial" charset="0"/>
                <a:ea typeface="ＭＳ Ｐゴシック" pitchFamily="1" charset="-128"/>
                <a:cs typeface="Arial" charset="0"/>
              </a:rPr>
              <a:t>your chances </a:t>
            </a:r>
            <a:br>
              <a:rPr lang="en-US" sz="2400" dirty="0" smtClean="0">
                <a:solidFill>
                  <a:prstClr val="black"/>
                </a:solidFill>
                <a:latin typeface="Arial" charset="0"/>
                <a:ea typeface="ＭＳ Ｐゴシック" pitchFamily="1" charset="-128"/>
                <a:cs typeface="Arial" charset="0"/>
              </a:rPr>
            </a:br>
            <a:r>
              <a:rPr lang="en-US" sz="2400" dirty="0" smtClean="0">
                <a:solidFill>
                  <a:prstClr val="black"/>
                </a:solidFill>
                <a:latin typeface="Arial" charset="0"/>
                <a:ea typeface="ＭＳ Ｐゴシック" pitchFamily="1" charset="-128"/>
                <a:cs typeface="Arial" charset="0"/>
              </a:rPr>
              <a:t>of answering each question correctly.</a:t>
            </a:r>
            <a:endParaRPr lang="en-US" sz="2400" dirty="0">
              <a:solidFill>
                <a:prstClr val="black"/>
              </a:solidFill>
              <a:latin typeface="Arial" charset="0"/>
              <a:ea typeface="ＭＳ Ｐゴシック" pitchFamily="1" charset="-128"/>
              <a:cs typeface="Arial" charset="0"/>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656127"/>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100171"/>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959361E4-B7AE-443E-9E80-EA503B0AE6BA}" type="datetimeFigureOut">
              <a:rPr lang="en-US" smtClean="0"/>
              <a:pPr>
                <a:defRPr/>
              </a:pPr>
              <a:t>8/2/2015</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F6EEF02-FC76-476A-BAD3-D0BF9DD22CD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042845"/>
      </p:ext>
    </p:extLst>
  </p:cSld>
  <p:clrMapOvr>
    <a:masterClrMapping/>
  </p:clrMapOvr>
  <p:timing>
    <p:tnLst>
      <p:par>
        <p:cTn id="1" dur="indefinite" restart="never" nodeType="tmRoot"/>
      </p:par>
    </p:tnLst>
  </p:timing>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959361E4-B7AE-443E-9E80-EA503B0AE6BA}" type="datetimeFigureOut">
              <a:rPr lang="en-US" smtClean="0">
                <a:solidFill>
                  <a:prstClr val="black"/>
                </a:solidFill>
                <a:latin typeface="Arial" charset="0"/>
                <a:ea typeface="ＭＳ Ｐゴシック" pitchFamily="1" charset="-128"/>
                <a:cs typeface="Arial" charset="0"/>
              </a:rPr>
              <a:pPr fontAlgn="base">
                <a:spcBef>
                  <a:spcPct val="0"/>
                </a:spcBef>
                <a:spcAft>
                  <a:spcPct val="0"/>
                </a:spcAft>
                <a:defRPr/>
              </a:pPr>
              <a:t>8/2/2015</a:t>
            </a:fld>
            <a:endParaRPr lang="en-US">
              <a:solidFill>
                <a:prstClr val="black"/>
              </a:solidFill>
              <a:latin typeface="Arial" charset="0"/>
              <a:ea typeface="ＭＳ Ｐゴシック" pitchFamily="1" charset="-128"/>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cs typeface="Arial" charset="0"/>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60553224"/>
      </p:ext>
    </p:extLst>
  </p:cSld>
  <p:clrMapOvr>
    <a:masterClrMapping/>
  </p:clrMapOvr>
  <p:timing>
    <p:tnLst>
      <p:par>
        <p:cTn id="1" dur="indefinite" restart="never" nodeType="tmRoot"/>
      </p:par>
    </p:tnLst>
  </p:timing>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4275E699-9200-47C6-A3E9-996E85007305}" type="datetimeFigureOut">
              <a:rPr lang="en-US" smtClean="0">
                <a:solidFill>
                  <a:prstClr val="black"/>
                </a:solidFill>
                <a:latin typeface="Arial" charset="0"/>
                <a:ea typeface="ＭＳ Ｐゴシック" pitchFamily="1" charset="-128"/>
                <a:cs typeface="Arial" charset="0"/>
              </a:rPr>
              <a:pPr fontAlgn="base">
                <a:spcBef>
                  <a:spcPct val="0"/>
                </a:spcBef>
                <a:spcAft>
                  <a:spcPct val="0"/>
                </a:spcAft>
                <a:defRPr/>
              </a:pPr>
              <a:t>8/2/2015</a:t>
            </a:fld>
            <a:endParaRPr lang="en-US">
              <a:solidFill>
                <a:prstClr val="black"/>
              </a:solidFill>
              <a:latin typeface="Arial" charset="0"/>
              <a:ea typeface="ＭＳ Ｐゴシック" pitchFamily="1" charset="-128"/>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cs typeface="Arial" charset="0"/>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2981093"/>
      </p:ext>
    </p:extLst>
  </p:cSld>
  <p:clrMapOvr>
    <a:masterClrMapping/>
  </p:clrMapOvr>
  <p:timing>
    <p:tnLst>
      <p:par>
        <p:cTn id="1" dur="indefinite" restart="never" nodeType="tmRoot"/>
      </p:par>
    </p:tnLst>
  </p:timing>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8BC79D12-4BB8-4100-BE11-CAF11486FBED}" type="datetimeFigureOut">
              <a:rPr lang="en-US" smtClean="0">
                <a:solidFill>
                  <a:prstClr val="black"/>
                </a:solidFill>
                <a:latin typeface="Arial" charset="0"/>
                <a:ea typeface="ＭＳ Ｐゴシック" pitchFamily="1" charset="-128"/>
                <a:cs typeface="Arial" charset="0"/>
              </a:rPr>
              <a:pPr fontAlgn="base">
                <a:spcBef>
                  <a:spcPct val="0"/>
                </a:spcBef>
                <a:spcAft>
                  <a:spcPct val="0"/>
                </a:spcAft>
                <a:defRPr/>
              </a:pPr>
              <a:t>8/2/2015</a:t>
            </a:fld>
            <a:endParaRPr lang="en-US">
              <a:solidFill>
                <a:prstClr val="black"/>
              </a:solidFill>
              <a:latin typeface="Arial" charset="0"/>
              <a:ea typeface="ＭＳ Ｐゴシック" pitchFamily="1" charset="-128"/>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cs typeface="Arial" charset="0"/>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38445063"/>
      </p:ext>
    </p:extLst>
  </p:cSld>
  <p:clrMapOvr>
    <a:masterClrMapping/>
  </p:clrMapOvr>
  <p:timing>
    <p:tnLst>
      <p:par>
        <p:cTn id="1" dur="indefinite" restart="never" nodeType="tmRoot"/>
      </p:par>
    </p:tnLst>
  </p:timing>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34AF8288-9708-4507-862D-2E409E9FE8DC}" type="datetimeFigureOut">
              <a:rPr lang="en-US" smtClean="0">
                <a:solidFill>
                  <a:prstClr val="black"/>
                </a:solidFill>
                <a:latin typeface="Arial" charset="0"/>
                <a:ea typeface="ＭＳ Ｐゴシック" pitchFamily="1" charset="-128"/>
                <a:cs typeface="Arial" charset="0"/>
              </a:rPr>
              <a:pPr fontAlgn="base">
                <a:spcBef>
                  <a:spcPct val="0"/>
                </a:spcBef>
                <a:spcAft>
                  <a:spcPct val="0"/>
                </a:spcAft>
                <a:defRPr/>
              </a:pPr>
              <a:t>8/2/2015</a:t>
            </a:fld>
            <a:endParaRPr lang="en-US">
              <a:solidFill>
                <a:prstClr val="black"/>
              </a:solidFill>
              <a:latin typeface="Arial" charset="0"/>
              <a:ea typeface="ＭＳ Ｐゴシック" pitchFamily="1" charset="-128"/>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cs typeface="Arial" charset="0"/>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6068091"/>
      </p:ext>
    </p:extLst>
  </p:cSld>
  <p:clrMapOvr>
    <a:masterClrMapping/>
  </p:clrMapOvr>
  <p:timing>
    <p:tnLst>
      <p:par>
        <p:cTn id="1" dur="indefinite" restart="never" nodeType="tmRoot"/>
      </p:par>
    </p:tnLst>
  </p:timing>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7B83E608-95EA-492B-B99A-91E93C075765}" type="datetimeFigureOut">
              <a:rPr lang="en-US" smtClean="0">
                <a:solidFill>
                  <a:prstClr val="black"/>
                </a:solidFill>
                <a:latin typeface="Arial" charset="0"/>
                <a:ea typeface="ＭＳ Ｐゴシック" pitchFamily="1" charset="-128"/>
                <a:cs typeface="Arial" charset="0"/>
              </a:rPr>
              <a:pPr fontAlgn="base">
                <a:spcBef>
                  <a:spcPct val="0"/>
                </a:spcBef>
                <a:spcAft>
                  <a:spcPct val="0"/>
                </a:spcAft>
                <a:defRPr/>
              </a:pPr>
              <a:t>8/2/2015</a:t>
            </a:fld>
            <a:endParaRPr lang="en-US">
              <a:solidFill>
                <a:prstClr val="black"/>
              </a:solidFill>
              <a:latin typeface="Arial" charset="0"/>
              <a:ea typeface="ＭＳ Ｐゴシック" pitchFamily="1" charset="-128"/>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cs typeface="Arial" charset="0"/>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73192751"/>
      </p:ext>
    </p:extLst>
  </p:cSld>
  <p:clrMapOvr>
    <a:masterClrMapping/>
  </p:clrMapOvr>
  <p:timing>
    <p:tnLst>
      <p:par>
        <p:cTn id="1" dur="indefinite" restart="never" nodeType="tmRoot"/>
      </p:par>
    </p:tnLst>
  </p:timing>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07703BE1-CE63-4032-8500-20C883124356}" type="datetimeFigureOut">
              <a:rPr lang="en-US" smtClean="0">
                <a:solidFill>
                  <a:prstClr val="black"/>
                </a:solidFill>
                <a:latin typeface="Arial" charset="0"/>
                <a:ea typeface="ＭＳ Ｐゴシック" pitchFamily="1" charset="-128"/>
                <a:cs typeface="Arial" charset="0"/>
              </a:rPr>
              <a:pPr fontAlgn="base">
                <a:spcBef>
                  <a:spcPct val="0"/>
                </a:spcBef>
                <a:spcAft>
                  <a:spcPct val="0"/>
                </a:spcAft>
                <a:defRPr/>
              </a:pPr>
              <a:t>8/2/2015</a:t>
            </a:fld>
            <a:endParaRPr lang="en-US">
              <a:solidFill>
                <a:prstClr val="black"/>
              </a:solidFill>
              <a:latin typeface="Arial" charset="0"/>
              <a:ea typeface="ＭＳ Ｐゴシック" pitchFamily="1" charset="-128"/>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cs typeface="Arial" charset="0"/>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27406376"/>
      </p:ext>
    </p:extLst>
  </p:cSld>
  <p:clrMapOvr>
    <a:masterClrMapping/>
  </p:clrMapOvr>
  <p:timing>
    <p:tnLst>
      <p:par>
        <p:cTn id="1" dur="indefinite" restart="never" nodeType="tmRoot"/>
      </p:par>
    </p:tnLst>
  </p:timing>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5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157920332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275E699-9200-47C6-A3E9-996E85007305}" type="datetimeFigureOut">
              <a:rPr lang="en-US" smtClean="0"/>
              <a:pPr>
                <a:defRPr/>
              </a:pPr>
              <a:t>8/2/2015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E7AE3B1-8632-4804-99EC-F756DE64EB7D}"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8BC79D12-4BB8-4100-BE11-CAF11486FBED}" type="datetimeFigureOut">
              <a:rPr lang="en-US" smtClean="0"/>
              <a:pPr>
                <a:defRPr/>
              </a:pPr>
              <a:t>8/2/2015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8ABED9-EFE5-440E-B1EB-4615FB890D7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34AF8288-9708-4507-862D-2E409E9FE8DC}" type="datetimeFigureOut">
              <a:rPr lang="en-US" smtClean="0"/>
              <a:pPr>
                <a:defRPr/>
              </a:pPr>
              <a:t>8/2/2015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6627F91-6D03-4572-94DD-63E692A4657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B83E608-95EA-492B-B99A-91E93C075765}" type="datetimeFigureOut">
              <a:rPr lang="en-US" smtClean="0"/>
              <a:pPr>
                <a:defRPr/>
              </a:pPr>
              <a:t>8/2/2015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C045630-43F1-4154-9645-2344E6984702}"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07703BE1-CE63-4032-8500-20C883124356}" type="datetimeFigureOut">
              <a:rPr lang="en-US" smtClean="0"/>
              <a:pPr>
                <a:defRPr/>
              </a:pPr>
              <a:t>8/2/2015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5B595A5-B0A1-40EF-8D8B-4B400D353204}"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fld id="{25B9A67F-A271-4844-9330-141DC74E4DBF}" type="datetimeFigureOut">
              <a:rPr lang="en-US" smtClean="0"/>
              <a:pPr/>
              <a:t>8/2/2015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7"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8/2/2015</a:t>
            </a:fld>
            <a:endParaRPr lang="en-US"/>
          </a:p>
        </p:txBody>
      </p:sp>
      <p:sp>
        <p:nvSpPr>
          <p:cNvPr id="5" name="Footer Placeholder 4"/>
          <p:cNvSpPr>
            <a:spLocks noGrp="1"/>
          </p:cNvSpPr>
          <p:nvPr>
            <p:ph type="ftr" sz="quarter" idx="11"/>
          </p:nvPr>
        </p:nvSpPr>
        <p:spPr>
          <a:xfrm>
            <a:off x="4876800" y="6553200"/>
            <a:ext cx="3810000" cy="340046"/>
          </a:xfrm>
          <a:prstGeom prst="rect">
            <a:avLst/>
          </a:prstGeom>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876800" y="6553200"/>
            <a:ext cx="3810000" cy="340046"/>
          </a:xfrm>
          <a:prstGeom prst="rect">
            <a:avLst/>
          </a:prstGeom>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a:prstGeom prst="rect">
            <a:avLst/>
          </a:prstGeo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61308244"/>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pPr fontAlgn="base">
              <a:spcBef>
                <a:spcPct val="0"/>
              </a:spcBef>
              <a:spcAft>
                <a:spcPct val="0"/>
              </a:spcAft>
            </a:pPr>
            <a:endParaRPr lang="en-US">
              <a:solidFill>
                <a:srgbClr val="FFFFFF"/>
              </a:solidFill>
            </a:endParaRPr>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472319128"/>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5623869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231912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586153259"/>
      </p:ext>
    </p:extLst>
  </p:cSld>
  <p:clrMapOvr>
    <a:masterClrMapping/>
  </p:clrMapOvr>
  <p:transition spd="slow">
    <p:push dir="u"/>
  </p:transition>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pPr>
            <a:endParaRPr lang="en-US">
              <a:solidFill>
                <a:srgbClr val="FFFFFF"/>
              </a:solidFill>
            </a:endParaRPr>
          </a:p>
        </p:txBody>
      </p:sp>
      <p:pic>
        <p:nvPicPr>
          <p:cNvPr id="4" name="Picture 2" descr="C:\Users\Dave\AppData\Local\Microsoft\Windows\Temporary Internet Files\Content.IE5\FHMILOEV\MP900439536[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197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pic>
        <p:nvPicPr>
          <p:cNvPr id="3" name="Picture 4"/>
          <p:cNvPicPr>
            <a:picLocks noChangeAspect="1" noChangeArrowheads="1"/>
          </p:cNvPicPr>
          <p:nvPr/>
        </p:nvPicPr>
        <p:blipFill>
          <a:blip r:embed="rId3"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37250109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pPr>
              <a:defRPr/>
            </a:pPr>
            <a:fld id="{7C88FEA3-E631-402B-8E13-6CAE7BC5BBAC}" type="slidenum">
              <a:rPr lang="en-US" smtClean="0"/>
              <a:pPr>
                <a:defRPr/>
              </a:pPr>
              <a:t>‹#›</a:t>
            </a:fld>
            <a:endParaRPr lang="en-US"/>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25781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55800479-787D-452B-9D06-64CDB4661762}" type="slidenum">
              <a:rPr lang="en-US" smtClean="0"/>
              <a:pPr>
                <a:defRPr/>
              </a:pPr>
              <a:t>‹#›</a:t>
            </a:fld>
            <a:endParaRPr lang="en-US"/>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55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Tree>
    <p:extLst>
      <p:ext uri="{BB962C8B-B14F-4D97-AF65-F5344CB8AC3E}">
        <p14:creationId xmlns:p14="http://schemas.microsoft.com/office/powerpoint/2010/main" val="232526636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17" name="Straight Connector 16"/>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19" name="Rectangle 18"/>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21" name="Rectangle 20"/>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23" name="Rectangle 22"/>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2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62167941"/>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pPr>
                <a:defRPr/>
              </a:pPr>
              <a:t>‹#›</a:t>
            </a:fld>
            <a:endParaRPr lang="en-US"/>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2" name="Straight Connector 11"/>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23990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pPr>
                <a:defRPr/>
              </a:pPr>
              <a:t>‹#›</a:t>
            </a:fld>
            <a:endParaRPr lang="en-US"/>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4" name="Straight Connector 13"/>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50401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959361E4-B7AE-443E-9E80-EA503B0AE6BA}" type="datetimeFigureOut">
              <a:rPr lang="en-US" smtClean="0"/>
              <a:pPr>
                <a:defRPr/>
              </a:pPr>
              <a:t>8/2/2015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pPr>
                <a:defRPr/>
              </a:pPr>
              <a:t>‹#›</a:t>
            </a:fld>
            <a:endParaRPr lang="en-US"/>
          </a:p>
        </p:txBody>
      </p:sp>
    </p:spTree>
    <p:extLst>
      <p:ext uri="{BB962C8B-B14F-4D97-AF65-F5344CB8AC3E}">
        <p14:creationId xmlns:p14="http://schemas.microsoft.com/office/powerpoint/2010/main" val="316687225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275E699-9200-47C6-A3E9-996E85007305}" type="datetimeFigureOut">
              <a:rPr lang="en-US" smtClean="0"/>
              <a:pPr>
                <a:defRPr/>
              </a:pPr>
              <a:t>8/2/2015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pPr>
                <a:defRPr/>
              </a:pPr>
              <a:t>‹#›</a:t>
            </a:fld>
            <a:endParaRPr lang="en-US"/>
          </a:p>
        </p:txBody>
      </p:sp>
    </p:spTree>
    <p:extLst>
      <p:ext uri="{BB962C8B-B14F-4D97-AF65-F5344CB8AC3E}">
        <p14:creationId xmlns:p14="http://schemas.microsoft.com/office/powerpoint/2010/main" val="143134716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8BC79D12-4BB8-4100-BE11-CAF11486FBED}" type="datetimeFigureOut">
              <a:rPr lang="en-US" smtClean="0"/>
              <a:pPr>
                <a:defRPr/>
              </a:pPr>
              <a:t>8/2/2015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pPr>
                <a:defRPr/>
              </a:pPr>
              <a:t>‹#›</a:t>
            </a:fld>
            <a:endParaRPr lang="en-US"/>
          </a:p>
        </p:txBody>
      </p:sp>
    </p:spTree>
    <p:extLst>
      <p:ext uri="{BB962C8B-B14F-4D97-AF65-F5344CB8AC3E}">
        <p14:creationId xmlns:p14="http://schemas.microsoft.com/office/powerpoint/2010/main" val="13403836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34AF8288-9708-4507-862D-2E409E9FE8DC}" type="datetimeFigureOut">
              <a:rPr lang="en-US" smtClean="0"/>
              <a:pPr>
                <a:defRPr/>
              </a:pPr>
              <a:t>8/2/2015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pPr>
                <a:defRPr/>
              </a:pPr>
              <a:t>‹#›</a:t>
            </a:fld>
            <a:endParaRPr lang="en-US"/>
          </a:p>
        </p:txBody>
      </p:sp>
    </p:spTree>
    <p:extLst>
      <p:ext uri="{BB962C8B-B14F-4D97-AF65-F5344CB8AC3E}">
        <p14:creationId xmlns:p14="http://schemas.microsoft.com/office/powerpoint/2010/main" val="218748111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B83E608-95EA-492B-B99A-91E93C075765}" type="datetimeFigureOut">
              <a:rPr lang="en-US" smtClean="0"/>
              <a:pPr>
                <a:defRPr/>
              </a:pPr>
              <a:t>8/2/2015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pPr>
                <a:defRPr/>
              </a:pPr>
              <a:t>‹#›</a:t>
            </a:fld>
            <a:endParaRPr lang="en-US"/>
          </a:p>
        </p:txBody>
      </p:sp>
    </p:spTree>
    <p:extLst>
      <p:ext uri="{BB962C8B-B14F-4D97-AF65-F5344CB8AC3E}">
        <p14:creationId xmlns:p14="http://schemas.microsoft.com/office/powerpoint/2010/main" val="544789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07703BE1-CE63-4032-8500-20C883124356}" type="datetimeFigureOut">
              <a:rPr lang="en-US" smtClean="0"/>
              <a:pPr>
                <a:defRPr/>
              </a:pPr>
              <a:t>8/2/2015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pPr>
                <a:defRPr/>
              </a:pPr>
              <a:t>‹#›</a:t>
            </a:fld>
            <a:endParaRPr lang="en-US"/>
          </a:p>
        </p:txBody>
      </p:sp>
    </p:spTree>
    <p:extLst>
      <p:ext uri="{BB962C8B-B14F-4D97-AF65-F5344CB8AC3E}">
        <p14:creationId xmlns:p14="http://schemas.microsoft.com/office/powerpoint/2010/main" val="4059436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62386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3292240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Section Header">
    <p:bg>
      <p:bgPr>
        <a:gradFill flip="none" rotWithShape="1">
          <a:gsLst>
            <a:gs pos="0">
              <a:srgbClr val="003E64"/>
            </a:gs>
            <a:gs pos="50000">
              <a:srgbClr val="002D48"/>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8" name="Rectangle 7"/>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2778975934"/>
      </p:ext>
    </p:extLst>
  </p:cSld>
  <p:clrMapOvr>
    <a:masterClrMapping/>
  </p:clrMapOvr>
  <p:transition>
    <p:newsflash/>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5800479-787D-452B-9D06-64CDB4661762}" type="slidenum">
              <a:rPr lang="en-US" smtClean="0"/>
              <a:pPr>
                <a:defRPr/>
              </a:pPr>
              <a:t>‹#›</a:t>
            </a:fld>
            <a:endParaRPr lang="en-US"/>
          </a:p>
        </p:txBody>
      </p:sp>
    </p:spTree>
    <p:extLst>
      <p:ext uri="{BB962C8B-B14F-4D97-AF65-F5344CB8AC3E}">
        <p14:creationId xmlns:p14="http://schemas.microsoft.com/office/powerpoint/2010/main" val="92308520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pPr>
                <a:defRPr/>
              </a:pPr>
              <a:t>‹#›</a:t>
            </a:fld>
            <a:endParaRPr lang="en-US"/>
          </a:p>
        </p:txBody>
      </p:sp>
    </p:spTree>
    <p:extLst>
      <p:ext uri="{BB962C8B-B14F-4D97-AF65-F5344CB8AC3E}">
        <p14:creationId xmlns:p14="http://schemas.microsoft.com/office/powerpoint/2010/main" val="191088213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extLst>
      <p:ext uri="{BB962C8B-B14F-4D97-AF65-F5344CB8AC3E}">
        <p14:creationId xmlns:p14="http://schemas.microsoft.com/office/powerpoint/2010/main" val="3106801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701016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4238750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5CA49325-D100-44F4-BA7A-DCEB1031D1B3}"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587754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22296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547274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5CA49325-D100-44F4-BA7A-DCEB1031D1B3}"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67536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3799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27063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5841686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3337692904"/>
      </p:ext>
    </p:extLst>
  </p:cSld>
  <p:clrMapOvr>
    <a:masterClrMapping/>
  </p:clrMapOvr>
  <p:transition spd="slow">
    <p:push dir="u"/>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21458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2"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pPr>
                <a:defRPr/>
              </a:pPr>
              <a:t>‹#›</a:t>
            </a:fld>
            <a:endParaRPr lang="en-US"/>
          </a:p>
        </p:txBody>
      </p:sp>
    </p:spTree>
    <p:extLst>
      <p:ext uri="{BB962C8B-B14F-4D97-AF65-F5344CB8AC3E}">
        <p14:creationId xmlns:p14="http://schemas.microsoft.com/office/powerpoint/2010/main" val="51987332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ABD268E-56C3-4FEB-9014-CEA91067523B}" type="slidenum">
              <a:rPr lang="en-US" smtClean="0"/>
              <a:pPr>
                <a:defRPr/>
              </a:pPr>
              <a:t>‹#›</a:t>
            </a:fld>
            <a:endParaRPr lang="en-US"/>
          </a:p>
        </p:txBody>
      </p:sp>
    </p:spTree>
    <p:extLst>
      <p:ext uri="{BB962C8B-B14F-4D97-AF65-F5344CB8AC3E}">
        <p14:creationId xmlns:p14="http://schemas.microsoft.com/office/powerpoint/2010/main" val="31157599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DEA0E89-7C13-46EB-8829-47187D66B0B3}" type="datetimeFigureOut">
              <a:rPr lang="en-US" smtClean="0"/>
              <a:pPr>
                <a:defRPr/>
              </a:pPr>
              <a:t>8/2/2015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C88FEA3-E631-402B-8E13-6CAE7BC5BBAC}" type="slidenum">
              <a:rPr lang="en-US" smtClean="0"/>
              <a:pPr>
                <a:defRPr/>
              </a:pPr>
              <a:t>‹#›</a:t>
            </a:fld>
            <a:endParaRPr lang="en-US"/>
          </a:p>
        </p:txBody>
      </p:sp>
    </p:spTree>
    <p:extLst>
      <p:ext uri="{BB962C8B-B14F-4D97-AF65-F5344CB8AC3E}">
        <p14:creationId xmlns:p14="http://schemas.microsoft.com/office/powerpoint/2010/main" val="19089345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1DEF2CDA-D89D-4E5E-885D-C9568D174198}" type="datetimeFigureOut">
              <a:rPr lang="en-US" smtClean="0"/>
              <a:pPr>
                <a:defRPr/>
              </a:pPr>
              <a:t>8/2/2015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extLst>
      <p:ext uri="{BB962C8B-B14F-4D97-AF65-F5344CB8AC3E}">
        <p14:creationId xmlns:p14="http://schemas.microsoft.com/office/powerpoint/2010/main" val="2561710978"/>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3E276FC7-0741-461F-9D4E-8085307BD9C0}" type="datetimeFigureOut">
              <a:rPr lang="en-US" smtClean="0"/>
              <a:pPr>
                <a:defRPr/>
              </a:pPr>
              <a:t>8/2/2015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CE172D2-22B5-4E99-8A8C-1DE6F730AAD4}" type="slidenum">
              <a:rPr lang="en-US" smtClean="0"/>
              <a:pPr>
                <a:defRPr/>
              </a:pPr>
              <a:t>‹#›</a:t>
            </a:fld>
            <a:endParaRPr lang="en-US"/>
          </a:p>
        </p:txBody>
      </p:sp>
    </p:spTree>
    <p:extLst>
      <p:ext uri="{BB962C8B-B14F-4D97-AF65-F5344CB8AC3E}">
        <p14:creationId xmlns:p14="http://schemas.microsoft.com/office/powerpoint/2010/main" val="4016211649"/>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2B44136-8C1F-4F19-A70B-A22BB7122471}" type="datetimeFigureOut">
              <a:rPr lang="en-US" smtClean="0"/>
              <a:pPr>
                <a:defRPr/>
              </a:pPr>
              <a:t>8/2/2015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B5099B-35F6-42B3-B753-F6DB45A1C224}" type="slidenum">
              <a:rPr lang="en-US" smtClean="0"/>
              <a:pPr>
                <a:defRPr/>
              </a:pPr>
              <a:t>‹#›</a:t>
            </a:fld>
            <a:endParaRPr lang="en-US"/>
          </a:p>
        </p:txBody>
      </p:sp>
    </p:spTree>
    <p:extLst>
      <p:ext uri="{BB962C8B-B14F-4D97-AF65-F5344CB8AC3E}">
        <p14:creationId xmlns:p14="http://schemas.microsoft.com/office/powerpoint/2010/main" val="128031214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959361E4-B7AE-443E-9E80-EA503B0AE6BA}" type="datetimeFigureOut">
              <a:rPr lang="en-US" smtClean="0"/>
              <a:pPr>
                <a:defRPr/>
              </a:pPr>
              <a:t>8/2/2015</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F6EEF02-FC76-476A-BAD3-D0BF9DD22CDC}" type="slidenum">
              <a:rPr lang="en-US" smtClean="0"/>
              <a:pPr>
                <a:defRPr/>
              </a:pPr>
              <a:t>‹#›</a:t>
            </a:fld>
            <a:endParaRPr lang="en-US"/>
          </a:p>
        </p:txBody>
      </p:sp>
    </p:spTree>
    <p:extLst>
      <p:ext uri="{BB962C8B-B14F-4D97-AF65-F5344CB8AC3E}">
        <p14:creationId xmlns:p14="http://schemas.microsoft.com/office/powerpoint/2010/main" val="2093890110"/>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275E699-9200-47C6-A3E9-996E85007305}" type="datetimeFigureOut">
              <a:rPr lang="en-US" smtClean="0"/>
              <a:pPr>
                <a:defRPr/>
              </a:pPr>
              <a:t>8/2/2015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E7AE3B1-8632-4804-99EC-F756DE64EB7D}" type="slidenum">
              <a:rPr lang="en-US" smtClean="0"/>
              <a:pPr>
                <a:defRPr/>
              </a:pPr>
              <a:t>‹#›</a:t>
            </a:fld>
            <a:endParaRPr lang="en-US"/>
          </a:p>
        </p:txBody>
      </p:sp>
    </p:spTree>
    <p:extLst>
      <p:ext uri="{BB962C8B-B14F-4D97-AF65-F5344CB8AC3E}">
        <p14:creationId xmlns:p14="http://schemas.microsoft.com/office/powerpoint/2010/main" val="18947501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8BC79D12-4BB8-4100-BE11-CAF11486FBED}" type="datetimeFigureOut">
              <a:rPr lang="en-US" smtClean="0"/>
              <a:pPr>
                <a:defRPr/>
              </a:pPr>
              <a:t>8/2/2015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8ABED9-EFE5-440E-B1EB-4615FB890D73}" type="slidenum">
              <a:rPr lang="en-US" smtClean="0"/>
              <a:pPr>
                <a:defRPr/>
              </a:pPr>
              <a:t>‹#›</a:t>
            </a:fld>
            <a:endParaRPr lang="en-US"/>
          </a:p>
        </p:txBody>
      </p:sp>
    </p:spTree>
    <p:extLst>
      <p:ext uri="{BB962C8B-B14F-4D97-AF65-F5344CB8AC3E}">
        <p14:creationId xmlns:p14="http://schemas.microsoft.com/office/powerpoint/2010/main" val="233074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pPr>
                <a:defRPr/>
              </a:pPr>
              <a:t>‹#›</a:t>
            </a:fld>
            <a:endParaRPr lang="en-US"/>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4057079677"/>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34AF8288-9708-4507-862D-2E409E9FE8DC}" type="datetimeFigureOut">
              <a:rPr lang="en-US" smtClean="0"/>
              <a:pPr>
                <a:defRPr/>
              </a:pPr>
              <a:t>8/2/2015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6627F91-6D03-4572-94DD-63E692A46571}" type="slidenum">
              <a:rPr lang="en-US" smtClean="0"/>
              <a:pPr>
                <a:defRPr/>
              </a:pPr>
              <a:t>‹#›</a:t>
            </a:fld>
            <a:endParaRPr lang="en-US"/>
          </a:p>
        </p:txBody>
      </p:sp>
    </p:spTree>
    <p:extLst>
      <p:ext uri="{BB962C8B-B14F-4D97-AF65-F5344CB8AC3E}">
        <p14:creationId xmlns:p14="http://schemas.microsoft.com/office/powerpoint/2010/main" val="1884934297"/>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B83E608-95EA-492B-B99A-91E93C075765}" type="datetimeFigureOut">
              <a:rPr lang="en-US" smtClean="0"/>
              <a:pPr>
                <a:defRPr/>
              </a:pPr>
              <a:t>8/2/2015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C045630-43F1-4154-9645-2344E6984702}" type="slidenum">
              <a:rPr lang="en-US" smtClean="0"/>
              <a:pPr>
                <a:defRPr/>
              </a:pPr>
              <a:t>‹#›</a:t>
            </a:fld>
            <a:endParaRPr lang="en-US"/>
          </a:p>
        </p:txBody>
      </p:sp>
    </p:spTree>
    <p:extLst>
      <p:ext uri="{BB962C8B-B14F-4D97-AF65-F5344CB8AC3E}">
        <p14:creationId xmlns:p14="http://schemas.microsoft.com/office/powerpoint/2010/main" val="1091643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07703BE1-CE63-4032-8500-20C883124356}" type="datetimeFigureOut">
              <a:rPr lang="en-US" smtClean="0"/>
              <a:pPr>
                <a:defRPr/>
              </a:pPr>
              <a:t>8/2/2015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5B595A5-B0A1-40EF-8D8B-4B400D353204}" type="slidenum">
              <a:rPr lang="en-US" smtClean="0"/>
              <a:pPr>
                <a:defRPr/>
              </a:pPr>
              <a:t>‹#›</a:t>
            </a:fld>
            <a:endParaRPr lang="en-US"/>
          </a:p>
        </p:txBody>
      </p:sp>
    </p:spTree>
    <p:extLst>
      <p:ext uri="{BB962C8B-B14F-4D97-AF65-F5344CB8AC3E}">
        <p14:creationId xmlns:p14="http://schemas.microsoft.com/office/powerpoint/2010/main" val="272559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extLst>
      <p:ext uri="{BB962C8B-B14F-4D97-AF65-F5344CB8AC3E}">
        <p14:creationId xmlns:p14="http://schemas.microsoft.com/office/powerpoint/2010/main" val="37682234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Question">
    <p:bg>
      <p:bgPr>
        <a:gradFill flip="none" rotWithShape="1">
          <a:gsLst>
            <a:gs pos="4000">
              <a:srgbClr val="72909A">
                <a:alpha val="41000"/>
              </a:srgbClr>
            </a:gs>
            <a:gs pos="40000">
              <a:schemeClr val="bg1">
                <a:tint val="65000"/>
                <a:satMod val="300000"/>
              </a:schemeClr>
            </a:gs>
            <a:gs pos="100000">
              <a:schemeClr val="bg1">
                <a:shade val="65000"/>
                <a:satMod val="300000"/>
              </a:schemeClr>
            </a:gs>
          </a:gsLst>
          <a:lin ang="5400000" scaled="0"/>
          <a:tileRect/>
        </a:gradFill>
        <a:effectLst/>
      </p:bgPr>
    </p:bg>
    <p:spTree>
      <p:nvGrpSpPr>
        <p:cNvPr id="1" name=""/>
        <p:cNvGrpSpPr/>
        <p:nvPr/>
      </p:nvGrpSpPr>
      <p:grpSpPr>
        <a:xfrm>
          <a:off x="0" y="0"/>
          <a:ext cx="0" cy="0"/>
          <a:chOff x="0" y="0"/>
          <a:chExt cx="0" cy="0"/>
        </a:xfrm>
      </p:grpSpPr>
      <p:sp>
        <p:nvSpPr>
          <p:cNvPr id="7" name="TextBox 6"/>
          <p:cNvSpPr txBox="1"/>
          <p:nvPr/>
        </p:nvSpPr>
        <p:spPr>
          <a:xfrm>
            <a:off x="381000" y="152400"/>
            <a:ext cx="8305800" cy="769441"/>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defRPr/>
            </a:pPr>
            <a:r>
              <a:rPr lang="en-US" sz="4400" b="1" i="1" spc="150" dirty="0">
                <a:ln w="11430">
                  <a:solidFill>
                    <a:srgbClr val="FFFFFF"/>
                  </a:solidFill>
                </a:ln>
                <a:solidFill>
                  <a:srgbClr val="A50021"/>
                </a:solidFill>
                <a:effectLst>
                  <a:outerShdw dist="50800" dir="2700000" sx="99000" sy="99000" algn="tl" rotWithShape="0">
                    <a:prstClr val="black"/>
                  </a:outerShdw>
                </a:effectLst>
                <a:latin typeface="Calibri" pitchFamily="34" charset="0"/>
                <a:cs typeface="Calibri" pitchFamily="34" charset="0"/>
              </a:rPr>
              <a:t>Review Question</a:t>
            </a:r>
          </a:p>
        </p:txBody>
      </p:sp>
      <p:sp>
        <p:nvSpPr>
          <p:cNvPr id="3" name="Content Placeholder 2"/>
          <p:cNvSpPr>
            <a:spLocks noGrp="1"/>
          </p:cNvSpPr>
          <p:nvPr>
            <p:ph idx="1"/>
          </p:nvPr>
        </p:nvSpPr>
        <p:spPr>
          <a:xfrm>
            <a:off x="457200" y="3124200"/>
            <a:ext cx="8229600" cy="3505200"/>
          </a:xfrm>
        </p:spPr>
        <p:txBody>
          <a:bodyPr>
            <a:normAutofit/>
          </a:bodyPr>
          <a:lstStyle>
            <a:lvl1pPr marL="640080" indent="-640080">
              <a:lnSpc>
                <a:spcPct val="100000"/>
              </a:lnSpc>
              <a:spcBef>
                <a:spcPts val="1200"/>
              </a:spcBef>
              <a:buClrTx/>
              <a:buSzPct val="100000"/>
              <a:buFont typeface="+mj-lt"/>
              <a:buAutoNum type="alphaLcParenR"/>
              <a:defRPr sz="28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990600"/>
            <a:ext cx="8229600" cy="2057400"/>
          </a:xfrm>
          <a:solidFill>
            <a:schemeClr val="bg1"/>
          </a:solidFill>
          <a:ln w="19050">
            <a:solidFill>
              <a:schemeClr val="tx1"/>
            </a:solidFill>
          </a:ln>
        </p:spPr>
        <p:txBody>
          <a:bodyPr anchor="t" anchorCtr="0"/>
          <a:lstStyle>
            <a:lvl1pPr marL="640080" indent="-640080">
              <a:buSzPct val="100000"/>
              <a:buFont typeface="+mj-lt"/>
              <a:buNone/>
              <a:defRPr lang="en-US" sz="3200" b="0" kern="1200" baseline="0" dirty="0">
                <a:solidFill>
                  <a:srgbClr val="000000"/>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9"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3745024644"/>
      </p:ext>
    </p:extLst>
  </p:cSld>
  <p:clrMapOvr>
    <a:masterClrMapping/>
  </p:clrMapOvr>
  <p:transition spd="slow">
    <p:fade/>
  </p:transition>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5CA49325-D100-44F4-BA7A-DCEB1031D1B3}" type="datetimeFigureOut">
              <a:rPr lang="en-US" smtClean="0"/>
              <a:pPr/>
              <a:t>8/2/2015</a:t>
            </a:fld>
            <a:endParaRPr lang="en-US"/>
          </a:p>
        </p:txBody>
      </p:sp>
      <p:sp>
        <p:nvSpPr>
          <p:cNvPr id="5" name="Footer Placeholder 4"/>
          <p:cNvSpPr>
            <a:spLocks noGrp="1"/>
          </p:cNvSpPr>
          <p:nvPr>
            <p:ph type="ftr" sz="quarter" idx="11"/>
          </p:nvPr>
        </p:nvSpPr>
        <p:spPr>
          <a:xfrm>
            <a:off x="4876800" y="6553200"/>
            <a:ext cx="3810000" cy="340046"/>
          </a:xfrm>
          <a:prstGeom prst="rect">
            <a:avLst/>
          </a:prstGeom>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61850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72294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876800" y="6553200"/>
            <a:ext cx="3810000" cy="340046"/>
          </a:xfrm>
          <a:prstGeom prst="rect">
            <a:avLst/>
          </a:prstGeom>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1542248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extLst>
      <p:ext uri="{BB962C8B-B14F-4D97-AF65-F5344CB8AC3E}">
        <p14:creationId xmlns:p14="http://schemas.microsoft.com/office/powerpoint/2010/main" val="3039482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940381302"/>
      </p:ext>
    </p:extLst>
  </p:cSld>
  <p:clrMapOvr>
    <a:masterClrMapping/>
  </p:clrMapOvr>
  <p:timing>
    <p:tnLst>
      <p:par>
        <p:cTn id="1" dur="indefinite" restart="never" nodeType="tmRoot"/>
      </p:par>
    </p:tnLst>
  </p:timing>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pPr fontAlgn="base">
              <a:spcBef>
                <a:spcPct val="0"/>
              </a:spcBef>
              <a:spcAft>
                <a:spcPct val="0"/>
              </a:spcAft>
            </a:pPr>
            <a:endParaRPr lang="en-US">
              <a:solidFill>
                <a:srgbClr val="FFFFFF"/>
              </a:solidFill>
            </a:endParaRPr>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val="142449018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545565258"/>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6" Type="http://schemas.openxmlformats.org/officeDocument/2006/relationships/theme" Target="../theme/theme10.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theme" Target="../theme/theme15.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8.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2.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8.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7.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theme" Target="../theme/theme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2.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7.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image" Target="../media/image2.pn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8.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9.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endParaRPr lang="en-US"/>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fade/>
  </p:transition>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pPr/>
              <a:t>‹#›</a:t>
            </a:fld>
            <a:endParaRPr lang="en-US" dirty="0"/>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036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43560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599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solidFill>
              </a:rPr>
              <a:pPr/>
              <a:t>‹#›</a:t>
            </a:fld>
            <a:endParaRPr lang="en-US" dirty="0">
              <a:solidFill>
                <a:prstClr val="black"/>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20599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30768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pPr fontAlgn="base">
              <a:spcBef>
                <a:spcPct val="0"/>
              </a:spcBef>
              <a:spcAft>
                <a:spcPct val="0"/>
              </a:spcAft>
            </a:pPr>
            <a:fld id="{CD245A9C-CD73-48C6-806D-89CCB38C6AD8}" type="slidenum">
              <a:rPr lang="en-US" smtClean="0">
                <a:solidFill>
                  <a:prstClr val="black">
                    <a:lumMod val="65000"/>
                    <a:lumOff val="35000"/>
                  </a:prstClr>
                </a:solidFill>
              </a:rPr>
              <a:pPr fontAlgn="base">
                <a:spcBef>
                  <a:spcPct val="0"/>
                </a:spcBef>
                <a:spcAft>
                  <a:spcPct val="0"/>
                </a:spcAft>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91314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0" cstate="print"/>
          <a:srcRect/>
          <a:stretch>
            <a:fillRect/>
          </a:stretch>
        </p:blipFill>
        <p:spPr bwMode="auto">
          <a:xfrm>
            <a:off x="0" y="6553200"/>
            <a:ext cx="9144000" cy="304800"/>
          </a:xfrm>
          <a:prstGeom prst="rect">
            <a:avLst/>
          </a:prstGeom>
          <a:noFill/>
          <a:ln w="9525">
            <a:noFill/>
            <a:miter lim="800000"/>
            <a:headEnd/>
            <a:tailEnd/>
          </a:ln>
        </p:spPr>
      </p:pic>
      <p:pic>
        <p:nvPicPr>
          <p:cNvPr id="1027" name="Picture 3"/>
          <p:cNvPicPr>
            <a:picLocks noChangeAspect="1" noChangeArrowheads="1"/>
          </p:cNvPicPr>
          <p:nvPr/>
        </p:nvPicPr>
        <p:blipFill>
          <a:blip r:embed="rId21"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1E2EF6D1-2A2F-4349-8FF3-68B36AC036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8" r:id="rId17"/>
    <p:sldLayoutId id="2147483709" r:id="rId18"/>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pPr fontAlgn="base">
              <a:spcBef>
                <a:spcPct val="0"/>
              </a:spcBef>
              <a:spcAft>
                <a:spcPct val="0"/>
              </a:spcAft>
            </a:pPr>
            <a:endParaRPr lang="en-US">
              <a:solidFill>
                <a:srgbClr val="FFFFFF"/>
              </a:solidFill>
            </a:endParaRPr>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pPr/>
              <a:t>‹#›</a:t>
            </a:fld>
            <a:endParaRPr lang="en-US" dirty="0"/>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40970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ransition>
    <p:fade/>
  </p:transition>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extLst>
      <p:ext uri="{BB962C8B-B14F-4D97-AF65-F5344CB8AC3E}">
        <p14:creationId xmlns:p14="http://schemas.microsoft.com/office/powerpoint/2010/main" val="250242126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p:fade/>
  </p:transition>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0" cstate="print"/>
          <a:srcRect/>
          <a:stretch>
            <a:fillRect/>
          </a:stretch>
        </p:blipFill>
        <p:spPr bwMode="auto">
          <a:xfrm>
            <a:off x="0" y="6553200"/>
            <a:ext cx="9144000" cy="304800"/>
          </a:xfrm>
          <a:prstGeom prst="rect">
            <a:avLst/>
          </a:prstGeom>
          <a:noFill/>
          <a:ln w="9525">
            <a:noFill/>
            <a:miter lim="800000"/>
            <a:headEnd/>
            <a:tailEnd/>
          </a:ln>
        </p:spPr>
      </p:pic>
      <p:pic>
        <p:nvPicPr>
          <p:cNvPr id="1027" name="Picture 3"/>
          <p:cNvPicPr>
            <a:picLocks noChangeAspect="1" noChangeArrowheads="1"/>
          </p:cNvPicPr>
          <p:nvPr/>
        </p:nvPicPr>
        <p:blipFill>
          <a:blip r:embed="rId21"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1E2EF6D1-2A2F-4349-8FF3-68B36AC036F0}" type="slidenum">
              <a:rPr lang="en-US"/>
              <a:pPr>
                <a:defRPr/>
              </a:pPr>
              <a:t>‹#›</a:t>
            </a:fld>
            <a:endParaRPr lang="en-US"/>
          </a:p>
        </p:txBody>
      </p:sp>
    </p:spTree>
    <p:extLst>
      <p:ext uri="{BB962C8B-B14F-4D97-AF65-F5344CB8AC3E}">
        <p14:creationId xmlns:p14="http://schemas.microsoft.com/office/powerpoint/2010/main" val="130433746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pPr fontAlgn="base">
              <a:spcBef>
                <a:spcPct val="0"/>
              </a:spcBef>
              <a:spcAft>
                <a:spcPct val="0"/>
              </a:spcAft>
            </a:pPr>
            <a:endParaRPr lang="en-US">
              <a:solidFill>
                <a:srgbClr val="FFFFFF"/>
              </a:solidFill>
            </a:endParaRPr>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extLst>
      <p:ext uri="{BB962C8B-B14F-4D97-AF65-F5344CB8AC3E}">
        <p14:creationId xmlns:p14="http://schemas.microsoft.com/office/powerpoint/2010/main" val="332665571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endParaRPr lang="en-US"/>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extLst>
      <p:ext uri="{BB962C8B-B14F-4D97-AF65-F5344CB8AC3E}">
        <p14:creationId xmlns:p14="http://schemas.microsoft.com/office/powerpoint/2010/main" val="351816412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ransition>
    <p:fade/>
  </p:transition>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pPr fontAlgn="base">
              <a:spcBef>
                <a:spcPct val="0"/>
              </a:spcBef>
              <a:spcAft>
                <a:spcPct val="0"/>
              </a:spcAft>
            </a:pPr>
            <a:fld id="{CD245A9C-CD73-48C6-806D-89CCB38C6AD8}" type="slidenum">
              <a:rPr lang="en-US" smtClean="0">
                <a:solidFill>
                  <a:prstClr val="black">
                    <a:lumMod val="65000"/>
                    <a:lumOff val="35000"/>
                  </a:prstClr>
                </a:solidFill>
              </a:rPr>
              <a:pPr fontAlgn="base">
                <a:spcBef>
                  <a:spcPct val="0"/>
                </a:spcBef>
                <a:spcAft>
                  <a:spcPct val="0"/>
                </a:spcAft>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7609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6" name="Subtitle 3"/>
          <p:cNvSpPr>
            <a:spLocks noGrp="1"/>
          </p:cNvSpPr>
          <p:nvPr>
            <p:ph type="body" idx="1"/>
          </p:nvPr>
        </p:nvSpPr>
        <p:spPr/>
        <p:txBody>
          <a:bodyPr/>
          <a:lstStyle/>
          <a:p>
            <a:r>
              <a:rPr lang="en-US" dirty="0" smtClean="0"/>
              <a:t>Medical Expense Plans and Concepts</a:t>
            </a:r>
            <a:endParaRPr lang="en-US" dirty="0"/>
          </a:p>
        </p:txBody>
      </p:sp>
      <p:sp>
        <p:nvSpPr>
          <p:cNvPr id="5" name="Title 1"/>
          <p:cNvSpPr txBox="1">
            <a:spLocks/>
          </p:cNvSpPr>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
            </a:r>
            <a:br>
              <a:rPr kumimoji="0" lang="en-US" sz="50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br>
            <a:r>
              <a:rPr kumimoji="0" lang="en-US" sz="50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Chapter 9</a:t>
            </a:r>
            <a:endParaRPr kumimoji="0" lang="en-US" sz="50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278362171"/>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Maintenance Organization</a:t>
            </a:r>
            <a:endParaRPr lang="en-US" dirty="0"/>
          </a:p>
        </p:txBody>
      </p:sp>
      <p:sp>
        <p:nvSpPr>
          <p:cNvPr id="3" name="Text Placeholder 2"/>
          <p:cNvSpPr>
            <a:spLocks noGrp="1"/>
          </p:cNvSpPr>
          <p:nvPr>
            <p:ph type="body" idx="1"/>
          </p:nvPr>
        </p:nvSpPr>
        <p:spPr/>
        <p:txBody>
          <a:bodyPr/>
          <a:lstStyle/>
          <a:p>
            <a:pPr algn="ctr"/>
            <a:r>
              <a:rPr lang="en-US" b="0" dirty="0" smtClean="0">
                <a:solidFill>
                  <a:schemeClr val="accent2"/>
                </a:solidFill>
              </a:rPr>
              <a:t>Primary Care Physician</a:t>
            </a:r>
            <a:endParaRPr lang="en-US" b="0" dirty="0">
              <a:solidFill>
                <a:schemeClr val="accent2"/>
              </a:solidFill>
            </a:endParaRPr>
          </a:p>
        </p:txBody>
      </p:sp>
      <p:sp>
        <p:nvSpPr>
          <p:cNvPr id="4" name="Content Placeholder 3"/>
          <p:cNvSpPr>
            <a:spLocks noGrp="1"/>
          </p:cNvSpPr>
          <p:nvPr>
            <p:ph sz="half" idx="2"/>
          </p:nvPr>
        </p:nvSpPr>
        <p:spPr>
          <a:ln>
            <a:solidFill>
              <a:srgbClr val="92D050"/>
            </a:solidFill>
          </a:ln>
        </p:spPr>
        <p:txBody>
          <a:bodyPr/>
          <a:lstStyle/>
          <a:p>
            <a:r>
              <a:rPr lang="en-US" dirty="0" smtClean="0"/>
              <a:t>Acts as a Gatekeeper</a:t>
            </a:r>
            <a:endParaRPr lang="en-US" dirty="0" smtClean="0"/>
          </a:p>
          <a:p>
            <a:r>
              <a:rPr lang="en-US" dirty="0" smtClean="0"/>
              <a:t>Monitors health care needs</a:t>
            </a:r>
            <a:endParaRPr lang="en-US" dirty="0" smtClean="0"/>
          </a:p>
          <a:p>
            <a:r>
              <a:rPr lang="en-US" dirty="0" smtClean="0"/>
              <a:t>Controls costs by seeing a PCP before a Specialist</a:t>
            </a:r>
            <a:endParaRPr lang="en-US" dirty="0" smtClean="0"/>
          </a:p>
          <a:p>
            <a:r>
              <a:rPr lang="en-US" dirty="0" smtClean="0"/>
              <a:t>PCP refers subscribers if necessary to see a Specialist</a:t>
            </a:r>
            <a:endParaRPr lang="en-US" dirty="0" smtClean="0"/>
          </a:p>
        </p:txBody>
      </p:sp>
      <p:sp>
        <p:nvSpPr>
          <p:cNvPr id="5" name="Text Placeholder 4"/>
          <p:cNvSpPr>
            <a:spLocks noGrp="1"/>
          </p:cNvSpPr>
          <p:nvPr>
            <p:ph type="body" sz="quarter" idx="3"/>
          </p:nvPr>
        </p:nvSpPr>
        <p:spPr/>
        <p:txBody>
          <a:bodyPr/>
          <a:lstStyle/>
          <a:p>
            <a:pPr algn="ctr"/>
            <a:r>
              <a:rPr lang="en-US" b="0" dirty="0" smtClean="0">
                <a:solidFill>
                  <a:schemeClr val="accent2"/>
                </a:solidFill>
              </a:rPr>
              <a:t>Specialist Physician</a:t>
            </a:r>
            <a:endParaRPr lang="en-US" b="0" dirty="0">
              <a:solidFill>
                <a:schemeClr val="accent2"/>
              </a:solidFill>
            </a:endParaRPr>
          </a:p>
        </p:txBody>
      </p:sp>
      <p:sp>
        <p:nvSpPr>
          <p:cNvPr id="6" name="Content Placeholder 5"/>
          <p:cNvSpPr>
            <a:spLocks noGrp="1"/>
          </p:cNvSpPr>
          <p:nvPr>
            <p:ph sz="quarter" idx="4"/>
          </p:nvPr>
        </p:nvSpPr>
        <p:spPr>
          <a:ln>
            <a:solidFill>
              <a:srgbClr val="92D050"/>
            </a:solidFill>
          </a:ln>
        </p:spPr>
        <p:txBody>
          <a:bodyPr>
            <a:normAutofit/>
          </a:bodyPr>
          <a:lstStyle/>
          <a:p>
            <a:r>
              <a:rPr lang="en-US" dirty="0" smtClean="0"/>
              <a:t>Referral physician</a:t>
            </a:r>
            <a:endParaRPr lang="en-US" dirty="0" smtClean="0"/>
          </a:p>
          <a:p>
            <a:r>
              <a:rPr lang="en-US" dirty="0" smtClean="0"/>
              <a:t>Will treat subscriber if referred by PCP and all other treatments are exhausted</a:t>
            </a:r>
            <a:endParaRPr lang="en-US" dirty="0" smtClean="0"/>
          </a:p>
        </p:txBody>
      </p:sp>
    </p:spTree>
    <p:extLst>
      <p:ext uri="{BB962C8B-B14F-4D97-AF65-F5344CB8AC3E}">
        <p14:creationId xmlns:p14="http://schemas.microsoft.com/office/powerpoint/2010/main" val="32759301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HMO Models</a:t>
            </a:r>
            <a:endParaRPr lang="en-US" dirty="0"/>
          </a:p>
        </p:txBody>
      </p:sp>
      <p:sp>
        <p:nvSpPr>
          <p:cNvPr id="6" name="Content Placeholder 5"/>
          <p:cNvSpPr>
            <a:spLocks noGrp="1"/>
          </p:cNvSpPr>
          <p:nvPr>
            <p:ph sz="half" idx="1"/>
          </p:nvPr>
        </p:nvSpPr>
        <p:spPr>
          <a:xfrm>
            <a:off x="228600" y="1143000"/>
            <a:ext cx="2886635" cy="5266765"/>
          </a:xfrm>
        </p:spPr>
        <p:txBody>
          <a:bodyPr>
            <a:normAutofit/>
          </a:bodyPr>
          <a:lstStyle/>
          <a:p>
            <a:pPr>
              <a:lnSpc>
                <a:spcPct val="110000"/>
              </a:lnSpc>
              <a:buNone/>
            </a:pPr>
            <a:r>
              <a:rPr lang="en-US" b="1" dirty="0" smtClean="0">
                <a:solidFill>
                  <a:schemeClr val="accent2"/>
                </a:solidFill>
              </a:rPr>
              <a:t>Group Model</a:t>
            </a:r>
          </a:p>
          <a:p>
            <a:pPr>
              <a:lnSpc>
                <a:spcPct val="110000"/>
              </a:lnSpc>
              <a:buNone/>
            </a:pPr>
            <a:r>
              <a:rPr lang="en-US" dirty="0" smtClean="0">
                <a:solidFill>
                  <a:schemeClr val="bg1">
                    <a:lumMod val="65000"/>
                  </a:schemeClr>
                </a:solidFill>
              </a:rPr>
              <a:t>Staff Model</a:t>
            </a:r>
          </a:p>
          <a:p>
            <a:pPr>
              <a:lnSpc>
                <a:spcPct val="110000"/>
              </a:lnSpc>
              <a:buNone/>
            </a:pPr>
            <a:r>
              <a:rPr lang="en-US" dirty="0" smtClean="0">
                <a:solidFill>
                  <a:schemeClr val="bg1">
                    <a:lumMod val="65000"/>
                  </a:schemeClr>
                </a:solidFill>
              </a:rPr>
              <a:t>Independent Practice Model</a:t>
            </a:r>
          </a:p>
          <a:p>
            <a:pPr>
              <a:lnSpc>
                <a:spcPct val="110000"/>
              </a:lnSpc>
              <a:buNone/>
            </a:pPr>
            <a:endParaRPr lang="en-US" sz="2000" dirty="0"/>
          </a:p>
        </p:txBody>
      </p:sp>
      <p:sp>
        <p:nvSpPr>
          <p:cNvPr id="7" name="Content Placeholder 6"/>
          <p:cNvSpPr>
            <a:spLocks noGrp="1"/>
          </p:cNvSpPr>
          <p:nvPr>
            <p:ph sz="half" idx="2"/>
          </p:nvPr>
        </p:nvSpPr>
        <p:spPr/>
        <p:txBody>
          <a:bodyPr>
            <a:normAutofit/>
          </a:bodyPr>
          <a:lstStyle/>
          <a:p>
            <a:r>
              <a:rPr lang="en-US" sz="2600" dirty="0" smtClean="0"/>
              <a:t>HMO contracts with an independent medical group</a:t>
            </a:r>
          </a:p>
          <a:p>
            <a:r>
              <a:rPr lang="en-US" sz="2600" dirty="0" smtClean="0"/>
              <a:t>HMO pays a capitation fee to the group entity</a:t>
            </a:r>
          </a:p>
          <a:p>
            <a:r>
              <a:rPr lang="en-US" sz="2600" dirty="0" smtClean="0"/>
              <a:t>The group pays the individual physicians who are independent of the HMO</a:t>
            </a:r>
            <a:endParaRPr lang="en-US" sz="2600" dirty="0" smtClean="0"/>
          </a:p>
        </p:txBody>
      </p:sp>
      <p:cxnSp>
        <p:nvCxnSpPr>
          <p:cNvPr id="11" name="Straight Connector 10"/>
          <p:cNvCxnSpPr/>
          <p:nvPr/>
        </p:nvCxnSpPr>
        <p:spPr>
          <a:xfrm>
            <a:off x="3343835" y="1210235"/>
            <a:ext cx="0" cy="5208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11</a:t>
            </a:fld>
            <a:endParaRPr lang="en-US">
              <a:solidFill>
                <a:prstClr val="black">
                  <a:lumMod val="65000"/>
                  <a:lumOff val="35000"/>
                </a:prstClr>
              </a:solidFill>
            </a:endParaRPr>
          </a:p>
        </p:txBody>
      </p:sp>
    </p:spTree>
    <p:extLst>
      <p:ext uri="{BB962C8B-B14F-4D97-AF65-F5344CB8AC3E}">
        <p14:creationId xmlns:p14="http://schemas.microsoft.com/office/powerpoint/2010/main" val="97266828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HMO Models</a:t>
            </a:r>
            <a:endParaRPr lang="en-US" dirty="0"/>
          </a:p>
        </p:txBody>
      </p:sp>
      <p:sp>
        <p:nvSpPr>
          <p:cNvPr id="6" name="Content Placeholder 5"/>
          <p:cNvSpPr>
            <a:spLocks noGrp="1"/>
          </p:cNvSpPr>
          <p:nvPr>
            <p:ph sz="half" idx="1"/>
          </p:nvPr>
        </p:nvSpPr>
        <p:spPr>
          <a:xfrm>
            <a:off x="228600" y="1143000"/>
            <a:ext cx="2886635" cy="5266765"/>
          </a:xfrm>
        </p:spPr>
        <p:txBody>
          <a:bodyPr>
            <a:normAutofit/>
          </a:bodyPr>
          <a:lstStyle/>
          <a:p>
            <a:pPr>
              <a:lnSpc>
                <a:spcPct val="110000"/>
              </a:lnSpc>
              <a:buNone/>
            </a:pPr>
            <a:r>
              <a:rPr lang="en-US" dirty="0" smtClean="0">
                <a:solidFill>
                  <a:schemeClr val="bg1">
                    <a:lumMod val="65000"/>
                  </a:schemeClr>
                </a:solidFill>
              </a:rPr>
              <a:t>Group Model</a:t>
            </a:r>
          </a:p>
          <a:p>
            <a:pPr>
              <a:lnSpc>
                <a:spcPct val="110000"/>
              </a:lnSpc>
              <a:buNone/>
            </a:pPr>
            <a:r>
              <a:rPr lang="en-US" b="1" dirty="0" smtClean="0">
                <a:solidFill>
                  <a:schemeClr val="accent2"/>
                </a:solidFill>
              </a:rPr>
              <a:t>Staff Model</a:t>
            </a:r>
          </a:p>
          <a:p>
            <a:pPr>
              <a:lnSpc>
                <a:spcPct val="110000"/>
              </a:lnSpc>
              <a:buNone/>
            </a:pPr>
            <a:r>
              <a:rPr lang="en-US" dirty="0" smtClean="0">
                <a:solidFill>
                  <a:schemeClr val="bg1">
                    <a:lumMod val="65000"/>
                  </a:schemeClr>
                </a:solidFill>
              </a:rPr>
              <a:t>Independent Practice Model</a:t>
            </a:r>
          </a:p>
          <a:p>
            <a:pPr>
              <a:lnSpc>
                <a:spcPct val="110000"/>
              </a:lnSpc>
              <a:buNone/>
            </a:pPr>
            <a:endParaRPr lang="en-US" sz="2000" dirty="0"/>
          </a:p>
        </p:txBody>
      </p:sp>
      <p:sp>
        <p:nvSpPr>
          <p:cNvPr id="7" name="Content Placeholder 6"/>
          <p:cNvSpPr>
            <a:spLocks noGrp="1"/>
          </p:cNvSpPr>
          <p:nvPr>
            <p:ph sz="half" idx="2"/>
          </p:nvPr>
        </p:nvSpPr>
        <p:spPr/>
        <p:txBody>
          <a:bodyPr>
            <a:normAutofit/>
          </a:bodyPr>
          <a:lstStyle/>
          <a:p>
            <a:r>
              <a:rPr lang="en-US" sz="2600" dirty="0" smtClean="0"/>
              <a:t>Physicians are </a:t>
            </a:r>
            <a:r>
              <a:rPr lang="en-US" sz="2600" dirty="0" smtClean="0">
                <a:solidFill>
                  <a:srgbClr val="C00000"/>
                </a:solidFill>
              </a:rPr>
              <a:t>paid employees</a:t>
            </a:r>
            <a:r>
              <a:rPr lang="en-US" sz="2600" dirty="0" smtClean="0"/>
              <a:t> of the HMO</a:t>
            </a:r>
          </a:p>
          <a:p>
            <a:r>
              <a:rPr lang="en-US" sz="2600" dirty="0" smtClean="0"/>
              <a:t>Considered a </a:t>
            </a:r>
            <a:r>
              <a:rPr lang="en-US" sz="2600" b="1" dirty="0" smtClean="0">
                <a:solidFill>
                  <a:srgbClr val="C00000"/>
                </a:solidFill>
              </a:rPr>
              <a:t>closed panel </a:t>
            </a:r>
            <a:r>
              <a:rPr lang="en-US" sz="2600" dirty="0" smtClean="0"/>
              <a:t>HMO</a:t>
            </a:r>
          </a:p>
          <a:p>
            <a:r>
              <a:rPr lang="en-US" sz="2600" dirty="0" smtClean="0"/>
              <a:t>Physicians operate at HMO physical facilities</a:t>
            </a:r>
            <a:endParaRPr lang="en-US" sz="2600" dirty="0" smtClean="0"/>
          </a:p>
        </p:txBody>
      </p:sp>
      <p:cxnSp>
        <p:nvCxnSpPr>
          <p:cNvPr id="11" name="Straight Connector 10"/>
          <p:cNvCxnSpPr/>
          <p:nvPr/>
        </p:nvCxnSpPr>
        <p:spPr>
          <a:xfrm>
            <a:off x="3343835" y="1210235"/>
            <a:ext cx="0" cy="5208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12</a:t>
            </a:fld>
            <a:endParaRPr lang="en-US">
              <a:solidFill>
                <a:prstClr val="black">
                  <a:lumMod val="65000"/>
                  <a:lumOff val="35000"/>
                </a:prstClr>
              </a:solidFill>
            </a:endParaRPr>
          </a:p>
        </p:txBody>
      </p:sp>
    </p:spTree>
    <p:extLst>
      <p:ext uri="{BB962C8B-B14F-4D97-AF65-F5344CB8AC3E}">
        <p14:creationId xmlns:p14="http://schemas.microsoft.com/office/powerpoint/2010/main" val="103754412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HMO Models</a:t>
            </a:r>
            <a:endParaRPr lang="en-US" dirty="0"/>
          </a:p>
        </p:txBody>
      </p:sp>
      <p:sp>
        <p:nvSpPr>
          <p:cNvPr id="6" name="Content Placeholder 5"/>
          <p:cNvSpPr>
            <a:spLocks noGrp="1"/>
          </p:cNvSpPr>
          <p:nvPr>
            <p:ph sz="half" idx="1"/>
          </p:nvPr>
        </p:nvSpPr>
        <p:spPr>
          <a:xfrm>
            <a:off x="228600" y="1143000"/>
            <a:ext cx="2886635" cy="5266765"/>
          </a:xfrm>
        </p:spPr>
        <p:txBody>
          <a:bodyPr>
            <a:normAutofit/>
          </a:bodyPr>
          <a:lstStyle/>
          <a:p>
            <a:pPr>
              <a:lnSpc>
                <a:spcPct val="110000"/>
              </a:lnSpc>
              <a:buNone/>
            </a:pPr>
            <a:r>
              <a:rPr lang="en-US" dirty="0" smtClean="0">
                <a:solidFill>
                  <a:schemeClr val="bg1">
                    <a:lumMod val="65000"/>
                  </a:schemeClr>
                </a:solidFill>
              </a:rPr>
              <a:t>Group Model</a:t>
            </a:r>
          </a:p>
          <a:p>
            <a:pPr>
              <a:lnSpc>
                <a:spcPct val="110000"/>
              </a:lnSpc>
              <a:buNone/>
            </a:pPr>
            <a:r>
              <a:rPr lang="en-US" dirty="0" smtClean="0">
                <a:solidFill>
                  <a:schemeClr val="bg1">
                    <a:lumMod val="65000"/>
                  </a:schemeClr>
                </a:solidFill>
              </a:rPr>
              <a:t>Staff Model</a:t>
            </a:r>
          </a:p>
          <a:p>
            <a:pPr>
              <a:lnSpc>
                <a:spcPct val="110000"/>
              </a:lnSpc>
              <a:buNone/>
            </a:pPr>
            <a:r>
              <a:rPr lang="en-US" b="1" dirty="0" smtClean="0">
                <a:solidFill>
                  <a:schemeClr val="accent2"/>
                </a:solidFill>
              </a:rPr>
              <a:t>Independent Practice Model</a:t>
            </a:r>
          </a:p>
          <a:p>
            <a:pPr>
              <a:lnSpc>
                <a:spcPct val="110000"/>
              </a:lnSpc>
              <a:buNone/>
            </a:pPr>
            <a:endParaRPr lang="en-US" sz="2000" dirty="0"/>
          </a:p>
        </p:txBody>
      </p:sp>
      <p:sp>
        <p:nvSpPr>
          <p:cNvPr id="7" name="Content Placeholder 6"/>
          <p:cNvSpPr>
            <a:spLocks noGrp="1"/>
          </p:cNvSpPr>
          <p:nvPr>
            <p:ph sz="half" idx="2"/>
          </p:nvPr>
        </p:nvSpPr>
        <p:spPr/>
        <p:txBody>
          <a:bodyPr>
            <a:normAutofit/>
          </a:bodyPr>
          <a:lstStyle/>
          <a:p>
            <a:r>
              <a:rPr lang="en-US" sz="2600" dirty="0" smtClean="0"/>
              <a:t>HMO contracts with a network of independent physicians who are members of an association </a:t>
            </a:r>
          </a:p>
          <a:p>
            <a:r>
              <a:rPr lang="en-US" sz="2600" dirty="0" smtClean="0"/>
              <a:t>Physician are private practice and are paid a capitation fee directly from the HMO</a:t>
            </a:r>
          </a:p>
          <a:p>
            <a:r>
              <a:rPr lang="en-US" sz="2600" dirty="0" smtClean="0"/>
              <a:t>Considered an </a:t>
            </a:r>
            <a:r>
              <a:rPr lang="en-US" sz="2600" b="1" dirty="0" smtClean="0">
                <a:solidFill>
                  <a:srgbClr val="C00000"/>
                </a:solidFill>
              </a:rPr>
              <a:t>open panel </a:t>
            </a:r>
            <a:r>
              <a:rPr lang="en-US" sz="2600" dirty="0" smtClean="0"/>
              <a:t>HMO</a:t>
            </a:r>
          </a:p>
          <a:p>
            <a:r>
              <a:rPr lang="en-US" sz="2600" dirty="0" smtClean="0"/>
              <a:t>Maximum freedom of choice of physicians</a:t>
            </a:r>
            <a:endParaRPr lang="en-US" sz="2600" dirty="0" smtClean="0"/>
          </a:p>
        </p:txBody>
      </p:sp>
      <p:cxnSp>
        <p:nvCxnSpPr>
          <p:cNvPr id="11" name="Straight Connector 10"/>
          <p:cNvCxnSpPr/>
          <p:nvPr/>
        </p:nvCxnSpPr>
        <p:spPr>
          <a:xfrm>
            <a:off x="3343835" y="1210235"/>
            <a:ext cx="0" cy="5208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13</a:t>
            </a:fld>
            <a:endParaRPr lang="en-US">
              <a:solidFill>
                <a:prstClr val="black">
                  <a:lumMod val="65000"/>
                  <a:lumOff val="35000"/>
                </a:prstClr>
              </a:solidFill>
            </a:endParaRPr>
          </a:p>
        </p:txBody>
      </p:sp>
    </p:spTree>
    <p:extLst>
      <p:ext uri="{BB962C8B-B14F-4D97-AF65-F5344CB8AC3E}">
        <p14:creationId xmlns:p14="http://schemas.microsoft.com/office/powerpoint/2010/main" val="283313375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5768" y="0"/>
            <a:ext cx="8686800" cy="1143000"/>
          </a:xfrm>
        </p:spPr>
        <p:txBody>
          <a:bodyPr>
            <a:normAutofit fontScale="90000"/>
          </a:bodyPr>
          <a:lstStyle/>
          <a:p>
            <a:r>
              <a:rPr lang="en-US" sz="4600" dirty="0" smtClean="0"/>
              <a:t>Preferred Provider Organization</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PPO’s</a:t>
            </a:r>
          </a:p>
          <a:p>
            <a:pPr lvl="1">
              <a:spcBef>
                <a:spcPts val="1200"/>
              </a:spcBef>
            </a:pPr>
            <a:r>
              <a:rPr lang="en-US" dirty="0" smtClean="0"/>
              <a:t>A selected group of independent hospitals and medical practitioners become preferred providers in a geographic area</a:t>
            </a:r>
          </a:p>
          <a:p>
            <a:pPr lvl="1">
              <a:spcBef>
                <a:spcPts val="1200"/>
              </a:spcBef>
            </a:pPr>
            <a:r>
              <a:rPr lang="en-US" dirty="0" smtClean="0"/>
              <a:t>Providers charge a discounted fee-for-service negotiated in advance</a:t>
            </a:r>
          </a:p>
          <a:p>
            <a:pPr lvl="1">
              <a:spcBef>
                <a:spcPts val="1200"/>
              </a:spcBef>
            </a:pPr>
            <a:r>
              <a:rPr lang="en-US" dirty="0" smtClean="0"/>
              <a:t>PPO subscribers are not limited to choice of providers</a:t>
            </a:r>
          </a:p>
          <a:p>
            <a:pPr lvl="2">
              <a:spcBef>
                <a:spcPts val="1200"/>
              </a:spcBef>
            </a:pPr>
            <a:r>
              <a:rPr lang="en-US" dirty="0" smtClean="0"/>
              <a:t>Subscriber’s out-of-pocket is much lower when choosing a network provider</a:t>
            </a:r>
            <a:endParaRPr lang="en-US" dirty="0" smtClean="0"/>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1004855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7891">
                                            <p:txEl>
                                              <p:pRg st="4" end="4"/>
                                            </p:txEl>
                                          </p:spTgt>
                                        </p:tgtEl>
                                        <p:attrNameLst>
                                          <p:attrName>style.visibility</p:attrName>
                                        </p:attrNameLst>
                                      </p:cBhvr>
                                      <p:to>
                                        <p:strVal val="visible"/>
                                      </p:to>
                                    </p:set>
                                    <p:animEffect transition="in" filter="wipe(left)">
                                      <p:cBhvr>
                                        <p:cTn id="26"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5768" y="0"/>
            <a:ext cx="8686800" cy="1143000"/>
          </a:xfrm>
        </p:spPr>
        <p:txBody>
          <a:bodyPr>
            <a:normAutofit fontScale="90000"/>
          </a:bodyPr>
          <a:lstStyle/>
          <a:p>
            <a:r>
              <a:rPr lang="en-US" sz="4600" dirty="0" smtClean="0"/>
              <a:t>Preferred Provider Organization</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Exclusive Provider Organization (EPO)</a:t>
            </a:r>
          </a:p>
          <a:p>
            <a:pPr lvl="1">
              <a:spcBef>
                <a:spcPts val="1200"/>
              </a:spcBef>
            </a:pPr>
            <a:r>
              <a:rPr lang="en-US" dirty="0" smtClean="0"/>
              <a:t>A type of PPO that requires subscribers to seek treatment from a limited network of physicians and hospitals</a:t>
            </a:r>
          </a:p>
          <a:p>
            <a:pPr lvl="1">
              <a:spcBef>
                <a:spcPts val="1200"/>
              </a:spcBef>
            </a:pPr>
            <a:r>
              <a:rPr lang="en-US" dirty="0" smtClean="0"/>
              <a:t>Use of a Primary Care Physician and Referral to a Specialist are NOT required</a:t>
            </a:r>
          </a:p>
          <a:p>
            <a:pPr lvl="1">
              <a:spcBef>
                <a:spcPts val="1200"/>
              </a:spcBef>
            </a:pPr>
            <a:r>
              <a:rPr lang="en-US" dirty="0" smtClean="0"/>
              <a:t>The provider is paid a negotiated fee-for-service</a:t>
            </a:r>
            <a:endParaRPr lang="en-US" dirty="0" smtClean="0"/>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908257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5768" y="0"/>
            <a:ext cx="8686800" cy="1143000"/>
          </a:xfrm>
        </p:spPr>
        <p:txBody>
          <a:bodyPr>
            <a:normAutofit/>
          </a:bodyPr>
          <a:lstStyle/>
          <a:p>
            <a:r>
              <a:rPr lang="en-US" sz="4600" dirty="0" smtClean="0"/>
              <a:t>Point of Service Plan</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POS</a:t>
            </a:r>
          </a:p>
          <a:p>
            <a:pPr lvl="1">
              <a:spcBef>
                <a:spcPts val="1200"/>
              </a:spcBef>
            </a:pPr>
            <a:r>
              <a:rPr lang="en-US" dirty="0" smtClean="0"/>
              <a:t>Plan combines the characteristics of a PPO and an HMO</a:t>
            </a:r>
          </a:p>
          <a:p>
            <a:pPr lvl="1">
              <a:spcBef>
                <a:spcPts val="1200"/>
              </a:spcBef>
            </a:pPr>
            <a:r>
              <a:rPr lang="en-US" dirty="0" smtClean="0"/>
              <a:t>Members choose at the time of the service which portion of the plan will provide coverage</a:t>
            </a:r>
          </a:p>
          <a:p>
            <a:pPr lvl="2">
              <a:spcBef>
                <a:spcPts val="1200"/>
              </a:spcBef>
            </a:pPr>
            <a:r>
              <a:rPr lang="en-US" dirty="0" smtClean="0"/>
              <a:t>If the subscriber stays in network (Open Panel), benefits are paid as an HMO</a:t>
            </a:r>
          </a:p>
          <a:p>
            <a:pPr lvl="3">
              <a:spcBef>
                <a:spcPts val="1200"/>
              </a:spcBef>
            </a:pPr>
            <a:r>
              <a:rPr lang="en-US" dirty="0" smtClean="0"/>
              <a:t>A Primary Care Physician and Referrals are required</a:t>
            </a:r>
          </a:p>
          <a:p>
            <a:pPr lvl="2">
              <a:spcBef>
                <a:spcPts val="1200"/>
              </a:spcBef>
            </a:pPr>
            <a:r>
              <a:rPr lang="en-US" dirty="0" smtClean="0"/>
              <a:t>If the subscriber goes out of network, a higher out-of-pocket will be required</a:t>
            </a:r>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2649128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7891">
                                            <p:txEl>
                                              <p:pRg st="4" end="4"/>
                                            </p:txEl>
                                          </p:spTgt>
                                        </p:tgtEl>
                                        <p:attrNameLst>
                                          <p:attrName>style.visibility</p:attrName>
                                        </p:attrNameLst>
                                      </p:cBhvr>
                                      <p:to>
                                        <p:strVal val="visible"/>
                                      </p:to>
                                    </p:set>
                                    <p:animEffect transition="in" filter="wipe(left)">
                                      <p:cBhvr>
                                        <p:cTn id="26" dur="500"/>
                                        <p:tgtEl>
                                          <p:spTgt spid="3789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Effect transition="in" filter="wipe(left)">
                                      <p:cBhvr>
                                        <p:cTn id="31"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5768" y="0"/>
            <a:ext cx="8686800" cy="1143000"/>
          </a:xfrm>
        </p:spPr>
        <p:txBody>
          <a:bodyPr>
            <a:normAutofit/>
          </a:bodyPr>
          <a:lstStyle/>
          <a:p>
            <a:r>
              <a:rPr lang="en-US" sz="4600" dirty="0" smtClean="0"/>
              <a:t>California Jurisdiction</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The California Department of Insurance</a:t>
            </a:r>
          </a:p>
          <a:p>
            <a:pPr lvl="1">
              <a:spcBef>
                <a:spcPts val="1200"/>
              </a:spcBef>
            </a:pPr>
            <a:r>
              <a:rPr lang="en-US" dirty="0" smtClean="0"/>
              <a:t>Jurisdiction over all that provide coverage to pay for health care provider services and expenses</a:t>
            </a:r>
          </a:p>
          <a:p>
            <a:pPr lvl="1">
              <a:spcBef>
                <a:spcPts val="1200"/>
              </a:spcBef>
            </a:pPr>
            <a:r>
              <a:rPr lang="en-US" dirty="0" smtClean="0"/>
              <a:t>Primary regulator over PPO’s and EPO’s</a:t>
            </a:r>
          </a:p>
          <a:p>
            <a:pPr>
              <a:spcBef>
                <a:spcPts val="1200"/>
              </a:spcBef>
            </a:pPr>
            <a:r>
              <a:rPr lang="en-US" dirty="0" smtClean="0"/>
              <a:t>The California Department of Managed Health Care</a:t>
            </a:r>
          </a:p>
          <a:p>
            <a:pPr lvl="1">
              <a:spcBef>
                <a:spcPts val="1200"/>
              </a:spcBef>
            </a:pPr>
            <a:r>
              <a:rPr lang="en-US" dirty="0" smtClean="0"/>
              <a:t>Primary regulator of issuers of all HMO’s and POS Plans</a:t>
            </a:r>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1452378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wipe(left)">
                                      <p:cBhvr>
                                        <p:cTn id="11" dur="500"/>
                                        <p:tgtEl>
                                          <p:spTgt spid="3789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wipe(left)">
                                      <p:cBhvr>
                                        <p:cTn id="15" dur="500"/>
                                        <p:tgtEl>
                                          <p:spTgt spid="378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891">
                                            <p:txEl>
                                              <p:pRg st="3" end="3"/>
                                            </p:txEl>
                                          </p:spTgt>
                                        </p:tgtEl>
                                        <p:attrNameLst>
                                          <p:attrName>style.visibility</p:attrName>
                                        </p:attrNameLst>
                                      </p:cBhvr>
                                      <p:to>
                                        <p:strVal val="visible"/>
                                      </p:to>
                                    </p:set>
                                    <p:animEffect transition="in" filter="wipe(left)">
                                      <p:cBhvr>
                                        <p:cTn id="20" dur="500"/>
                                        <p:tgtEl>
                                          <p:spTgt spid="37891">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7891">
                                            <p:txEl>
                                              <p:pRg st="4" end="4"/>
                                            </p:txEl>
                                          </p:spTgt>
                                        </p:tgtEl>
                                        <p:attrNameLst>
                                          <p:attrName>style.visibility</p:attrName>
                                        </p:attrNameLst>
                                      </p:cBhvr>
                                      <p:to>
                                        <p:strVal val="visible"/>
                                      </p:to>
                                    </p:set>
                                    <p:animEffect transition="in" filter="wipe(left)">
                                      <p:cBhvr>
                                        <p:cTn id="24"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2705" y="0"/>
            <a:ext cx="8686800" cy="1143000"/>
          </a:xfrm>
        </p:spPr>
        <p:txBody>
          <a:bodyPr>
            <a:normAutofit/>
          </a:bodyPr>
          <a:lstStyle/>
          <a:p>
            <a:r>
              <a:rPr lang="en-US" sz="4600" dirty="0" smtClean="0"/>
              <a:t>Major </a:t>
            </a:r>
            <a:r>
              <a:rPr lang="en-US" sz="4600" dirty="0" smtClean="0"/>
              <a:t>Medical Policy</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Major Medical Policies</a:t>
            </a:r>
          </a:p>
          <a:p>
            <a:pPr lvl="1">
              <a:spcBef>
                <a:spcPts val="1200"/>
              </a:spcBef>
            </a:pPr>
            <a:r>
              <a:rPr lang="en-US" dirty="0" smtClean="0"/>
              <a:t>Provide coverages for catastrophic and/or prolonged injury or illness</a:t>
            </a:r>
          </a:p>
          <a:p>
            <a:pPr lvl="1">
              <a:spcBef>
                <a:spcPts val="1200"/>
              </a:spcBef>
            </a:pPr>
            <a:r>
              <a:rPr lang="en-US" dirty="0" smtClean="0"/>
              <a:t>Hospice and Home Health Care are normally not covered</a:t>
            </a:r>
          </a:p>
          <a:p>
            <a:pPr lvl="1">
              <a:spcBef>
                <a:spcPts val="1200"/>
              </a:spcBef>
            </a:pPr>
            <a:r>
              <a:rPr lang="en-US" dirty="0" smtClean="0"/>
              <a:t>Characteristics include:</a:t>
            </a:r>
          </a:p>
          <a:p>
            <a:pPr lvl="2">
              <a:spcBef>
                <a:spcPts val="1200"/>
              </a:spcBef>
            </a:pPr>
            <a:r>
              <a:rPr lang="en-US" dirty="0" smtClean="0"/>
              <a:t>Deductibles</a:t>
            </a:r>
          </a:p>
          <a:p>
            <a:pPr lvl="2">
              <a:spcBef>
                <a:spcPts val="1200"/>
              </a:spcBef>
            </a:pPr>
            <a:r>
              <a:rPr lang="en-US" dirty="0" smtClean="0"/>
              <a:t>Coinsurance</a:t>
            </a:r>
            <a:endParaRPr lang="en-US" dirty="0" smtClean="0"/>
          </a:p>
          <a:p>
            <a:pPr>
              <a:spcBef>
                <a:spcPts val="1200"/>
              </a:spcBef>
            </a:pPr>
            <a:endParaRPr lang="en-US" dirty="0" smtClean="0"/>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143778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7891">
                                            <p:txEl>
                                              <p:pRg st="4" end="4"/>
                                            </p:txEl>
                                          </p:spTgt>
                                        </p:tgtEl>
                                        <p:attrNameLst>
                                          <p:attrName>style.visibility</p:attrName>
                                        </p:attrNameLst>
                                      </p:cBhvr>
                                      <p:to>
                                        <p:strVal val="visible"/>
                                      </p:to>
                                    </p:set>
                                    <p:animEffect transition="in" filter="wipe(left)">
                                      <p:cBhvr>
                                        <p:cTn id="26" dur="500"/>
                                        <p:tgtEl>
                                          <p:spTgt spid="37891">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7891">
                                            <p:txEl>
                                              <p:pRg st="5" end="5"/>
                                            </p:txEl>
                                          </p:spTgt>
                                        </p:tgtEl>
                                        <p:attrNameLst>
                                          <p:attrName>style.visibility</p:attrName>
                                        </p:attrNameLst>
                                      </p:cBhvr>
                                      <p:to>
                                        <p:strVal val="visible"/>
                                      </p:to>
                                    </p:set>
                                    <p:animEffect transition="in" filter="wipe(left)">
                                      <p:cBhvr>
                                        <p:cTn id="30"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954465" y="2346459"/>
            <a:ext cx="6172628" cy="4114800"/>
          </a:xfrm>
          <a:prstGeom prst="rect">
            <a:avLst/>
          </a:prstGeom>
          <a:noFill/>
          <a:ln w="9525">
            <a:noFill/>
            <a:miter lim="800000"/>
            <a:headEnd/>
            <a:tailEnd/>
          </a:ln>
          <a:effectLst/>
        </p:spPr>
      </p:pic>
      <p:sp>
        <p:nvSpPr>
          <p:cNvPr id="10242" name="Rectangle 2"/>
          <p:cNvSpPr>
            <a:spLocks noGrp="1" noChangeArrowheads="1"/>
          </p:cNvSpPr>
          <p:nvPr>
            <p:ph type="title"/>
          </p:nvPr>
        </p:nvSpPr>
        <p:spPr/>
        <p:txBody>
          <a:bodyPr/>
          <a:lstStyle/>
          <a:p>
            <a:r>
              <a:rPr lang="en-US" dirty="0" smtClean="0"/>
              <a:t>Major Medical </a:t>
            </a:r>
            <a:r>
              <a:rPr lang="en-US" dirty="0" smtClean="0"/>
              <a:t>Policy</a:t>
            </a:r>
            <a:endParaRPr lang="en-US" sz="3600" dirty="0" smtClean="0"/>
          </a:p>
        </p:txBody>
      </p:sp>
      <p:sp>
        <p:nvSpPr>
          <p:cNvPr id="38915" name="Rectangle 3"/>
          <p:cNvSpPr>
            <a:spLocks noGrp="1" noChangeArrowheads="1"/>
          </p:cNvSpPr>
          <p:nvPr>
            <p:ph idx="1"/>
          </p:nvPr>
        </p:nvSpPr>
        <p:spPr>
          <a:xfrm>
            <a:off x="533400" y="1295400"/>
            <a:ext cx="8229600" cy="4525962"/>
          </a:xfrm>
        </p:spPr>
        <p:txBody>
          <a:bodyPr>
            <a:normAutofit/>
          </a:bodyPr>
          <a:lstStyle/>
          <a:p>
            <a:pPr>
              <a:spcBef>
                <a:spcPts val="1800"/>
              </a:spcBef>
            </a:pPr>
            <a:r>
              <a:rPr lang="en-US" dirty="0" smtClean="0">
                <a:solidFill>
                  <a:schemeClr val="accent1"/>
                </a:solidFill>
              </a:rPr>
              <a:t>Stop Loss </a:t>
            </a:r>
          </a:p>
          <a:p>
            <a:pPr lvl="1">
              <a:spcBef>
                <a:spcPts val="600"/>
              </a:spcBef>
            </a:pPr>
            <a:r>
              <a:rPr lang="en-US" sz="2400" dirty="0" smtClean="0"/>
              <a:t>Once the maximum out of pocket dollar limit is reached, the insurer will pay 100% of covered losses – applies annually </a:t>
            </a:r>
          </a:p>
          <a:p>
            <a:pPr>
              <a:spcBef>
                <a:spcPts val="1200"/>
              </a:spcBef>
            </a:pPr>
            <a:r>
              <a:rPr lang="en-US" dirty="0">
                <a:solidFill>
                  <a:schemeClr val="accent1"/>
                </a:solidFill>
              </a:rPr>
              <a:t>Family Deductible</a:t>
            </a:r>
          </a:p>
          <a:p>
            <a:pPr lvl="1">
              <a:spcBef>
                <a:spcPts val="600"/>
              </a:spcBef>
            </a:pPr>
            <a:r>
              <a:rPr lang="en-US" sz="2400" dirty="0"/>
              <a:t>A maximum of 2 or 3 </a:t>
            </a:r>
            <a:r>
              <a:rPr lang="en-US" sz="2400" dirty="0" smtClean="0"/>
              <a:t/>
            </a:r>
            <a:br>
              <a:rPr lang="en-US" sz="2400" dirty="0" smtClean="0"/>
            </a:br>
            <a:r>
              <a:rPr lang="en-US" sz="2400" dirty="0" smtClean="0"/>
              <a:t>deductibles </a:t>
            </a:r>
            <a:r>
              <a:rPr lang="en-US" sz="2400" dirty="0"/>
              <a:t>will satisfy </a:t>
            </a:r>
            <a:r>
              <a:rPr lang="en-US" sz="2400" dirty="0" smtClean="0"/>
              <a:t/>
            </a:r>
            <a:br>
              <a:rPr lang="en-US" sz="2400" dirty="0" smtClean="0"/>
            </a:br>
            <a:r>
              <a:rPr lang="en-US" sz="2400" dirty="0" smtClean="0"/>
              <a:t>the </a:t>
            </a:r>
            <a:r>
              <a:rPr lang="en-US" sz="2400" dirty="0"/>
              <a:t>requirement for </a:t>
            </a:r>
            <a:r>
              <a:rPr lang="en-US" sz="2400" dirty="0" smtClean="0"/>
              <a:t/>
            </a:r>
            <a:br>
              <a:rPr lang="en-US" sz="2400" dirty="0" smtClean="0"/>
            </a:br>
            <a:r>
              <a:rPr lang="en-US" sz="2400" dirty="0" smtClean="0"/>
              <a:t>whole </a:t>
            </a:r>
            <a:r>
              <a:rPr lang="en-US" sz="2400" dirty="0"/>
              <a:t>family per </a:t>
            </a:r>
            <a:r>
              <a:rPr lang="en-US" sz="2400" dirty="0" smtClean="0"/>
              <a:t/>
            </a:r>
            <a:br>
              <a:rPr lang="en-US" sz="2400" dirty="0" smtClean="0"/>
            </a:br>
            <a:r>
              <a:rPr lang="en-US" sz="2400" dirty="0" smtClean="0"/>
              <a:t>calendar year</a:t>
            </a:r>
            <a:endParaRPr lang="en-US" sz="2400" dirty="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19</a:t>
            </a:fld>
            <a:endParaRPr lang="en-US" sz="1000" dirty="0">
              <a:latin typeface="Lucida Sans Unicode" pitchFamily="34" charset="0"/>
            </a:endParaRPr>
          </a:p>
        </p:txBody>
      </p:sp>
    </p:spTree>
    <p:extLst>
      <p:ext uri="{BB962C8B-B14F-4D97-AF65-F5344CB8AC3E}">
        <p14:creationId xmlns:p14="http://schemas.microsoft.com/office/powerpoint/2010/main" val="2247458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wipe(left)">
                                      <p:cBhvr>
                                        <p:cTn id="11" dur="500"/>
                                        <p:tgtEl>
                                          <p:spTgt spid="389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915">
                                            <p:txEl>
                                              <p:pRg st="2" end="2"/>
                                            </p:txEl>
                                          </p:spTgt>
                                        </p:tgtEl>
                                        <p:attrNameLst>
                                          <p:attrName>style.visibility</p:attrName>
                                        </p:attrNameLst>
                                      </p:cBhvr>
                                      <p:to>
                                        <p:strVal val="visible"/>
                                      </p:to>
                                    </p:set>
                                    <p:animEffect transition="in" filter="wipe(left)">
                                      <p:cBhvr>
                                        <p:cTn id="16" dur="500"/>
                                        <p:tgtEl>
                                          <p:spTgt spid="38915">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8915">
                                            <p:txEl>
                                              <p:pRg st="3" end="3"/>
                                            </p:txEl>
                                          </p:spTgt>
                                        </p:tgtEl>
                                        <p:attrNameLst>
                                          <p:attrName>style.visibility</p:attrName>
                                        </p:attrNameLst>
                                      </p:cBhvr>
                                      <p:to>
                                        <p:strVal val="visible"/>
                                      </p:to>
                                    </p:set>
                                    <p:animEffect transition="in" filter="wipe(left)">
                                      <p:cBhvr>
                                        <p:cTn id="20"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3600" y="3733800"/>
            <a:ext cx="5172135" cy="2704200"/>
          </a:xfrm>
          <a:prstGeom prst="rect">
            <a:avLst/>
          </a:prstGeom>
        </p:spPr>
      </p:pic>
      <p:sp>
        <p:nvSpPr>
          <p:cNvPr id="2" name="Title 1"/>
          <p:cNvSpPr>
            <a:spLocks noGrp="1"/>
          </p:cNvSpPr>
          <p:nvPr>
            <p:ph type="title"/>
          </p:nvPr>
        </p:nvSpPr>
        <p:spPr/>
        <p:txBody>
          <a:bodyPr/>
          <a:lstStyle/>
          <a:p>
            <a:r>
              <a:rPr lang="en-US" dirty="0" smtClean="0"/>
              <a:t>Overview</a:t>
            </a:r>
            <a:endParaRPr lang="en-US" dirty="0"/>
          </a:p>
        </p:txBody>
      </p:sp>
      <p:sp>
        <p:nvSpPr>
          <p:cNvPr id="7" name="Rounded Rectangle 6"/>
          <p:cNvSpPr/>
          <p:nvPr/>
        </p:nvSpPr>
        <p:spPr>
          <a:xfrm>
            <a:off x="536122" y="1295400"/>
            <a:ext cx="4041321"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General Definitions</a:t>
            </a:r>
            <a:endParaRPr lang="en-US" sz="2200" dirty="0"/>
          </a:p>
        </p:txBody>
      </p:sp>
      <p:sp>
        <p:nvSpPr>
          <p:cNvPr id="8" name="Rounded Rectangle 7"/>
          <p:cNvSpPr/>
          <p:nvPr/>
        </p:nvSpPr>
        <p:spPr>
          <a:xfrm>
            <a:off x="536122" y="1905000"/>
            <a:ext cx="4041321" cy="533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200" dirty="0" smtClean="0"/>
              <a:t>Classifications of Plans</a:t>
            </a:r>
            <a:endParaRPr lang="en-US" sz="2200" dirty="0"/>
          </a:p>
        </p:txBody>
      </p:sp>
      <p:sp>
        <p:nvSpPr>
          <p:cNvPr id="9" name="Rounded Rectangle 8"/>
          <p:cNvSpPr/>
          <p:nvPr/>
        </p:nvSpPr>
        <p:spPr>
          <a:xfrm>
            <a:off x="536122" y="2514600"/>
            <a:ext cx="4041321" cy="533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t>Service Providers</a:t>
            </a:r>
            <a:endParaRPr lang="en-US" sz="2200" dirty="0"/>
          </a:p>
        </p:txBody>
      </p:sp>
      <p:sp>
        <p:nvSpPr>
          <p:cNvPr id="10" name="Rounded Rectangle 9"/>
          <p:cNvSpPr/>
          <p:nvPr/>
        </p:nvSpPr>
        <p:spPr>
          <a:xfrm>
            <a:off x="536122" y="3124200"/>
            <a:ext cx="4041321" cy="533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dirty="0" smtClean="0"/>
              <a:t>California Jurisdiction</a:t>
            </a:r>
            <a:endParaRPr lang="en-US" sz="2200" dirty="0"/>
          </a:p>
        </p:txBody>
      </p:sp>
      <p:sp>
        <p:nvSpPr>
          <p:cNvPr id="11" name="Rounded Rectangle 10"/>
          <p:cNvSpPr/>
          <p:nvPr/>
        </p:nvSpPr>
        <p:spPr>
          <a:xfrm>
            <a:off x="4648200" y="1295400"/>
            <a:ext cx="41910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Medical Expense Plans</a:t>
            </a:r>
            <a:endParaRPr lang="en-US" sz="2200" dirty="0"/>
          </a:p>
        </p:txBody>
      </p:sp>
      <p:sp>
        <p:nvSpPr>
          <p:cNvPr id="12" name="Rounded Rectangle 11"/>
          <p:cNvSpPr/>
          <p:nvPr/>
        </p:nvSpPr>
        <p:spPr>
          <a:xfrm>
            <a:off x="4648200" y="1905000"/>
            <a:ext cx="4191000" cy="533400"/>
          </a:xfrm>
          <a:prstGeom prst="round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16200000" scaled="1"/>
            <a:tileRect/>
          </a:gradFill>
          <a:ln>
            <a:solidFill>
              <a:schemeClr val="bg2">
                <a:lumMod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200" dirty="0" smtClean="0"/>
              <a:t>Benefits and Provisions</a:t>
            </a:r>
            <a:endParaRPr lang="en-US" sz="2200" dirty="0"/>
          </a:p>
        </p:txBody>
      </p:sp>
      <p:sp>
        <p:nvSpPr>
          <p:cNvPr id="13" name="Rounded Rectangle 12"/>
          <p:cNvSpPr/>
          <p:nvPr/>
        </p:nvSpPr>
        <p:spPr>
          <a:xfrm>
            <a:off x="4648200" y="2514600"/>
            <a:ext cx="41910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dirty="0" smtClean="0"/>
              <a:t>Common Exclusions</a:t>
            </a:r>
            <a:endParaRPr lang="en-US" sz="2200" dirty="0"/>
          </a:p>
        </p:txBody>
      </p:sp>
      <p:sp>
        <p:nvSpPr>
          <p:cNvPr id="14" name="Rounded Rectangle 13"/>
          <p:cNvSpPr/>
          <p:nvPr/>
        </p:nvSpPr>
        <p:spPr>
          <a:xfrm>
            <a:off x="4648200" y="3124200"/>
            <a:ext cx="4191000" cy="533400"/>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6200000" scaled="1"/>
            <a:tileRect/>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Limited Benefit Plans</a:t>
            </a:r>
            <a:endParaRPr lang="en-US" sz="2200" dirty="0"/>
          </a:p>
        </p:txBody>
      </p:sp>
      <p:sp>
        <p:nvSpPr>
          <p:cNvPr id="15" name="Slide Number Placeholder 17"/>
          <p:cNvSpPr txBox="1">
            <a:spLocks/>
          </p:cNvSpPr>
          <p:nvPr/>
        </p:nvSpPr>
        <p:spPr bwMode="auto">
          <a:xfrm>
            <a:off x="8632371" y="6438000"/>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a:t>
            </a:fld>
            <a:endParaRPr lang="en-US" sz="1000" dirty="0">
              <a:latin typeface="Lucida Sans Unicode" pitchFamily="34" charset="0"/>
            </a:endParaRPr>
          </a:p>
        </p:txBody>
      </p:sp>
    </p:spTree>
    <p:extLst>
      <p:ext uri="{BB962C8B-B14F-4D97-AF65-F5344CB8AC3E}">
        <p14:creationId xmlns:p14="http://schemas.microsoft.com/office/powerpoint/2010/main" val="1921480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edigapplansguide.com/wp-content/uploads/2013/08/High-Deductible-Plan-F-has-a-2110-Annual-Deductible.jpeg"/>
          <p:cNvPicPr>
            <a:picLocks noChangeAspect="1" noChangeArrowheads="1"/>
          </p:cNvPicPr>
          <p:nvPr/>
        </p:nvPicPr>
        <p:blipFill>
          <a:blip r:embed="rId3" cstate="print"/>
          <a:srcRect/>
          <a:stretch>
            <a:fillRect/>
          </a:stretch>
        </p:blipFill>
        <p:spPr bwMode="auto">
          <a:xfrm>
            <a:off x="6051879" y="1340013"/>
            <a:ext cx="2682218" cy="2650787"/>
          </a:xfrm>
          <a:prstGeom prst="rect">
            <a:avLst/>
          </a:prstGeom>
          <a:noFill/>
        </p:spPr>
      </p:pic>
      <p:sp>
        <p:nvSpPr>
          <p:cNvPr id="12290" name="Rectangle 2"/>
          <p:cNvSpPr>
            <a:spLocks noGrp="1" noChangeArrowheads="1"/>
          </p:cNvSpPr>
          <p:nvPr>
            <p:ph type="title"/>
          </p:nvPr>
        </p:nvSpPr>
        <p:spPr/>
        <p:txBody>
          <a:bodyPr/>
          <a:lstStyle/>
          <a:p>
            <a:r>
              <a:rPr lang="en-US" dirty="0" smtClean="0"/>
              <a:t>Major Medical </a:t>
            </a:r>
            <a:r>
              <a:rPr lang="en-US" dirty="0" smtClean="0"/>
              <a:t>Policy</a:t>
            </a:r>
            <a:endParaRPr lang="en-US" sz="3600" dirty="0" smtClean="0"/>
          </a:p>
        </p:txBody>
      </p:sp>
      <p:sp>
        <p:nvSpPr>
          <p:cNvPr id="39939" name="Rectangle 3"/>
          <p:cNvSpPr>
            <a:spLocks noGrp="1" noChangeArrowheads="1"/>
          </p:cNvSpPr>
          <p:nvPr>
            <p:ph idx="1"/>
          </p:nvPr>
        </p:nvSpPr>
        <p:spPr/>
        <p:txBody>
          <a:bodyPr/>
          <a:lstStyle/>
          <a:p>
            <a:pPr>
              <a:spcBef>
                <a:spcPts val="2400"/>
              </a:spcBef>
            </a:pPr>
            <a:r>
              <a:rPr lang="en-US" dirty="0">
                <a:solidFill>
                  <a:schemeClr val="accent1"/>
                </a:solidFill>
              </a:rPr>
              <a:t>Common </a:t>
            </a:r>
            <a:r>
              <a:rPr lang="en-US" dirty="0" smtClean="0">
                <a:solidFill>
                  <a:schemeClr val="accent1"/>
                </a:solidFill>
              </a:rPr>
              <a:t>Accident Provision</a:t>
            </a:r>
            <a:endParaRPr lang="en-US" dirty="0">
              <a:solidFill>
                <a:schemeClr val="accent1"/>
              </a:solidFill>
            </a:endParaRPr>
          </a:p>
          <a:p>
            <a:pPr lvl="1">
              <a:spcBef>
                <a:spcPts val="600"/>
              </a:spcBef>
            </a:pPr>
            <a:r>
              <a:rPr lang="en-US" sz="2400" dirty="0"/>
              <a:t>If more than one family </a:t>
            </a:r>
            <a:r>
              <a:rPr lang="en-US" sz="2400" dirty="0" smtClean="0"/>
              <a:t>member</a:t>
            </a:r>
            <a:br>
              <a:rPr lang="en-US" sz="2400" dirty="0" smtClean="0"/>
            </a:br>
            <a:r>
              <a:rPr lang="en-US" sz="2400" dirty="0" smtClean="0"/>
              <a:t>is </a:t>
            </a:r>
            <a:r>
              <a:rPr lang="en-US" sz="2400" dirty="0"/>
              <a:t>injured in a common accident, </a:t>
            </a:r>
            <a:r>
              <a:rPr lang="en-US" sz="2400" dirty="0" smtClean="0"/>
              <a:t/>
            </a:r>
            <a:br>
              <a:rPr lang="en-US" sz="2400" dirty="0" smtClean="0"/>
            </a:br>
            <a:r>
              <a:rPr lang="en-US" sz="2400" dirty="0" smtClean="0"/>
              <a:t>only </a:t>
            </a:r>
            <a:r>
              <a:rPr lang="en-US" sz="2400" dirty="0"/>
              <a:t>one deductible applies</a:t>
            </a:r>
          </a:p>
          <a:p>
            <a:pPr>
              <a:spcBef>
                <a:spcPts val="3600"/>
              </a:spcBef>
            </a:pPr>
            <a:r>
              <a:rPr lang="en-US" dirty="0">
                <a:solidFill>
                  <a:schemeClr val="accent1"/>
                </a:solidFill>
              </a:rPr>
              <a:t>Deductible Carry-Over</a:t>
            </a:r>
            <a:r>
              <a:rPr lang="en-US" dirty="0">
                <a:solidFill>
                  <a:srgbClr val="C00000"/>
                </a:solidFill>
              </a:rPr>
              <a:t> </a:t>
            </a:r>
            <a:endParaRPr lang="en-US" dirty="0" smtClean="0">
              <a:solidFill>
                <a:schemeClr val="accent1"/>
              </a:solidFill>
            </a:endParaRPr>
          </a:p>
          <a:p>
            <a:pPr lvl="1">
              <a:spcBef>
                <a:spcPts val="600"/>
              </a:spcBef>
            </a:pPr>
            <a:r>
              <a:rPr lang="en-US" dirty="0" smtClean="0"/>
              <a:t>Expenses that meet the deductible in the </a:t>
            </a:r>
            <a:r>
              <a:rPr lang="en-US" dirty="0"/>
              <a:t>last </a:t>
            </a:r>
            <a:r>
              <a:rPr lang="en-US" dirty="0" smtClean="0"/>
              <a:t/>
            </a:r>
            <a:br>
              <a:rPr lang="en-US" dirty="0" smtClean="0"/>
            </a:br>
            <a:r>
              <a:rPr lang="en-US" dirty="0" smtClean="0"/>
              <a:t>3 </a:t>
            </a:r>
            <a:r>
              <a:rPr lang="en-US" dirty="0"/>
              <a:t>months will be carried </a:t>
            </a:r>
            <a:r>
              <a:rPr lang="en-US" dirty="0" smtClean="0"/>
              <a:t>over </a:t>
            </a:r>
            <a:r>
              <a:rPr lang="en-US" dirty="0"/>
              <a:t>to next year </a:t>
            </a:r>
          </a:p>
        </p:txBody>
      </p:sp>
      <p:sp>
        <p:nvSpPr>
          <p:cNvPr id="9"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18</a:t>
            </a:r>
            <a:endParaRPr lang="en-US" sz="1000" dirty="0">
              <a:latin typeface="Lucida Sans Unicode" pitchFamily="34" charset="0"/>
            </a:endParaRPr>
          </a:p>
        </p:txBody>
      </p:sp>
    </p:spTree>
    <p:extLst>
      <p:ext uri="{BB962C8B-B14F-4D97-AF65-F5344CB8AC3E}">
        <p14:creationId xmlns:p14="http://schemas.microsoft.com/office/powerpoint/2010/main" val="87446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Effect transition="in" filter="wipe(left)">
                                      <p:cBhvr>
                                        <p:cTn id="11" dur="500"/>
                                        <p:tgtEl>
                                          <p:spTgt spid="3993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939">
                                            <p:txEl>
                                              <p:pRg st="2" end="2"/>
                                            </p:txEl>
                                          </p:spTgt>
                                        </p:tgtEl>
                                        <p:attrNameLst>
                                          <p:attrName>style.visibility</p:attrName>
                                        </p:attrNameLst>
                                      </p:cBhvr>
                                      <p:to>
                                        <p:strVal val="visible"/>
                                      </p:to>
                                    </p:set>
                                    <p:animEffect transition="in" filter="wipe(left)">
                                      <p:cBhvr>
                                        <p:cTn id="16" dur="500"/>
                                        <p:tgtEl>
                                          <p:spTgt spid="39939">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939">
                                            <p:txEl>
                                              <p:pRg st="3" end="3"/>
                                            </p:txEl>
                                          </p:spTgt>
                                        </p:tgtEl>
                                        <p:attrNameLst>
                                          <p:attrName>style.visibility</p:attrName>
                                        </p:attrNameLst>
                                      </p:cBhvr>
                                      <p:to>
                                        <p:strVal val="visible"/>
                                      </p:to>
                                    </p:set>
                                    <p:animEffect transition="in" filter="wipe(left)">
                                      <p:cBhvr>
                                        <p:cTn id="20"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04055" y="1498455"/>
            <a:ext cx="7394028" cy="1794218"/>
          </a:xfrm>
          <a:custGeom>
            <a:avLst/>
            <a:gdLst>
              <a:gd name="connsiteX0" fmla="*/ 0 w 7394028"/>
              <a:gd name="connsiteY0" fmla="*/ 179422 h 1794218"/>
              <a:gd name="connsiteX1" fmla="*/ 52552 w 7394028"/>
              <a:gd name="connsiteY1" fmla="*/ 52552 h 1794218"/>
              <a:gd name="connsiteX2" fmla="*/ 179423 w 7394028"/>
              <a:gd name="connsiteY2" fmla="*/ 1 h 1794218"/>
              <a:gd name="connsiteX3" fmla="*/ 7214606 w 7394028"/>
              <a:gd name="connsiteY3" fmla="*/ 0 h 1794218"/>
              <a:gd name="connsiteX4" fmla="*/ 7341476 w 7394028"/>
              <a:gd name="connsiteY4" fmla="*/ 52552 h 1794218"/>
              <a:gd name="connsiteX5" fmla="*/ 7394027 w 7394028"/>
              <a:gd name="connsiteY5" fmla="*/ 179423 h 1794218"/>
              <a:gd name="connsiteX6" fmla="*/ 7394028 w 7394028"/>
              <a:gd name="connsiteY6" fmla="*/ 1614796 h 1794218"/>
              <a:gd name="connsiteX7" fmla="*/ 7341476 w 7394028"/>
              <a:gd name="connsiteY7" fmla="*/ 1741667 h 1794218"/>
              <a:gd name="connsiteX8" fmla="*/ 7214605 w 7394028"/>
              <a:gd name="connsiteY8" fmla="*/ 1794218 h 1794218"/>
              <a:gd name="connsiteX9" fmla="*/ 179422 w 7394028"/>
              <a:gd name="connsiteY9" fmla="*/ 1794218 h 1794218"/>
              <a:gd name="connsiteX10" fmla="*/ 52551 w 7394028"/>
              <a:gd name="connsiteY10" fmla="*/ 1741666 h 1794218"/>
              <a:gd name="connsiteX11" fmla="*/ 0 w 7394028"/>
              <a:gd name="connsiteY11" fmla="*/ 1614795 h 1794218"/>
              <a:gd name="connsiteX12" fmla="*/ 0 w 7394028"/>
              <a:gd name="connsiteY12" fmla="*/ 179422 h 179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4028" h="1794218">
                <a:moveTo>
                  <a:pt x="0" y="179422"/>
                </a:moveTo>
                <a:cubicBezTo>
                  <a:pt x="0" y="131836"/>
                  <a:pt x="18903" y="86200"/>
                  <a:pt x="52552" y="52552"/>
                </a:cubicBezTo>
                <a:cubicBezTo>
                  <a:pt x="86200" y="18904"/>
                  <a:pt x="131837" y="1"/>
                  <a:pt x="179423" y="1"/>
                </a:cubicBezTo>
                <a:lnTo>
                  <a:pt x="7214606" y="0"/>
                </a:lnTo>
                <a:cubicBezTo>
                  <a:pt x="7262192" y="0"/>
                  <a:pt x="7307828" y="18903"/>
                  <a:pt x="7341476" y="52552"/>
                </a:cubicBezTo>
                <a:cubicBezTo>
                  <a:pt x="7375124" y="86200"/>
                  <a:pt x="7394027" y="131837"/>
                  <a:pt x="7394027" y="179423"/>
                </a:cubicBezTo>
                <a:cubicBezTo>
                  <a:pt x="7394027" y="657881"/>
                  <a:pt x="7394028" y="1136338"/>
                  <a:pt x="7394028" y="1614796"/>
                </a:cubicBezTo>
                <a:cubicBezTo>
                  <a:pt x="7394028" y="1662382"/>
                  <a:pt x="7375125" y="1708018"/>
                  <a:pt x="7341476" y="1741667"/>
                </a:cubicBezTo>
                <a:cubicBezTo>
                  <a:pt x="7307828" y="1775315"/>
                  <a:pt x="7262191" y="1794218"/>
                  <a:pt x="7214605" y="1794218"/>
                </a:cubicBezTo>
                <a:lnTo>
                  <a:pt x="179422" y="1794218"/>
                </a:lnTo>
                <a:cubicBezTo>
                  <a:pt x="131836" y="1794218"/>
                  <a:pt x="86200" y="1775315"/>
                  <a:pt x="52551" y="1741666"/>
                </a:cubicBezTo>
                <a:cubicBezTo>
                  <a:pt x="18903" y="1708018"/>
                  <a:pt x="0" y="1662381"/>
                  <a:pt x="0" y="1614795"/>
                </a:cubicBezTo>
                <a:lnTo>
                  <a:pt x="0" y="179422"/>
                </a:lnTo>
                <a:close/>
              </a:path>
            </a:pathLst>
          </a:cu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spcFirstLastPara="0" vert="horz" wrap="square" lIns="1753477" tIns="95250" rIns="95251" bIns="95250" numCol="1" spcCol="1270" anchor="t" anchorCtr="0">
            <a:noAutofit/>
          </a:bodyPr>
          <a:lstStyle/>
          <a:p>
            <a:pPr lvl="0" algn="l" defTabSz="1111250">
              <a:lnSpc>
                <a:spcPct val="90000"/>
              </a:lnSpc>
              <a:spcBef>
                <a:spcPct val="0"/>
              </a:spcBef>
              <a:spcAft>
                <a:spcPts val="600"/>
              </a:spcAft>
            </a:pPr>
            <a:r>
              <a:rPr lang="en-US" sz="2500" b="1" kern="1200" dirty="0" smtClean="0"/>
              <a:t>Newborn Infant Coverage</a:t>
            </a:r>
            <a:endParaRPr lang="en-US" sz="2500" b="1" kern="1200" dirty="0"/>
          </a:p>
          <a:p>
            <a:pPr marL="228600" lvl="1" indent="-228600" algn="l" defTabSz="889000">
              <a:lnSpc>
                <a:spcPct val="90000"/>
              </a:lnSpc>
              <a:spcBef>
                <a:spcPct val="0"/>
              </a:spcBef>
              <a:spcAft>
                <a:spcPts val="0"/>
              </a:spcAft>
              <a:buChar char="••"/>
            </a:pPr>
            <a:r>
              <a:rPr lang="en-US" sz="2000" kern="1200" dirty="0" smtClean="0"/>
              <a:t>Includes necessary care and treatment of medically diagnosed congenital defects and birth abnormalities</a:t>
            </a:r>
            <a:endParaRPr lang="en-US" sz="2000" kern="1200" dirty="0"/>
          </a:p>
        </p:txBody>
      </p:sp>
      <p:sp>
        <p:nvSpPr>
          <p:cNvPr id="8" name="Rounded Rectangle 7"/>
          <p:cNvSpPr/>
          <p:nvPr/>
        </p:nvSpPr>
        <p:spPr>
          <a:xfrm>
            <a:off x="1036466" y="1702976"/>
            <a:ext cx="1347931" cy="1435374"/>
          </a:xfrm>
          <a:prstGeom prst="roundRect">
            <a:avLst>
              <a:gd name="adj" fmla="val 10000"/>
            </a:avLst>
          </a:prstGeom>
          <a:blipFill rotWithShape="0">
            <a:blip r:embed="rId3" cstate="print"/>
            <a:stretch>
              <a:fillRect/>
            </a:stretch>
          </a:blip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804055" y="3882726"/>
            <a:ext cx="7394028" cy="1794218"/>
          </a:xfrm>
          <a:custGeom>
            <a:avLst/>
            <a:gdLst>
              <a:gd name="connsiteX0" fmla="*/ 0 w 7394028"/>
              <a:gd name="connsiteY0" fmla="*/ 179422 h 1794218"/>
              <a:gd name="connsiteX1" fmla="*/ 52552 w 7394028"/>
              <a:gd name="connsiteY1" fmla="*/ 52552 h 1794218"/>
              <a:gd name="connsiteX2" fmla="*/ 179423 w 7394028"/>
              <a:gd name="connsiteY2" fmla="*/ 1 h 1794218"/>
              <a:gd name="connsiteX3" fmla="*/ 7214606 w 7394028"/>
              <a:gd name="connsiteY3" fmla="*/ 0 h 1794218"/>
              <a:gd name="connsiteX4" fmla="*/ 7341476 w 7394028"/>
              <a:gd name="connsiteY4" fmla="*/ 52552 h 1794218"/>
              <a:gd name="connsiteX5" fmla="*/ 7394027 w 7394028"/>
              <a:gd name="connsiteY5" fmla="*/ 179423 h 1794218"/>
              <a:gd name="connsiteX6" fmla="*/ 7394028 w 7394028"/>
              <a:gd name="connsiteY6" fmla="*/ 1614796 h 1794218"/>
              <a:gd name="connsiteX7" fmla="*/ 7341476 w 7394028"/>
              <a:gd name="connsiteY7" fmla="*/ 1741667 h 1794218"/>
              <a:gd name="connsiteX8" fmla="*/ 7214605 w 7394028"/>
              <a:gd name="connsiteY8" fmla="*/ 1794218 h 1794218"/>
              <a:gd name="connsiteX9" fmla="*/ 179422 w 7394028"/>
              <a:gd name="connsiteY9" fmla="*/ 1794218 h 1794218"/>
              <a:gd name="connsiteX10" fmla="*/ 52551 w 7394028"/>
              <a:gd name="connsiteY10" fmla="*/ 1741666 h 1794218"/>
              <a:gd name="connsiteX11" fmla="*/ 0 w 7394028"/>
              <a:gd name="connsiteY11" fmla="*/ 1614795 h 1794218"/>
              <a:gd name="connsiteX12" fmla="*/ 0 w 7394028"/>
              <a:gd name="connsiteY12" fmla="*/ 179422 h 179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4028" h="1794218">
                <a:moveTo>
                  <a:pt x="0" y="179422"/>
                </a:moveTo>
                <a:cubicBezTo>
                  <a:pt x="0" y="131836"/>
                  <a:pt x="18903" y="86200"/>
                  <a:pt x="52552" y="52552"/>
                </a:cubicBezTo>
                <a:cubicBezTo>
                  <a:pt x="86200" y="18904"/>
                  <a:pt x="131837" y="1"/>
                  <a:pt x="179423" y="1"/>
                </a:cubicBezTo>
                <a:lnTo>
                  <a:pt x="7214606" y="0"/>
                </a:lnTo>
                <a:cubicBezTo>
                  <a:pt x="7262192" y="0"/>
                  <a:pt x="7307828" y="18903"/>
                  <a:pt x="7341476" y="52552"/>
                </a:cubicBezTo>
                <a:cubicBezTo>
                  <a:pt x="7375124" y="86200"/>
                  <a:pt x="7394027" y="131837"/>
                  <a:pt x="7394027" y="179423"/>
                </a:cubicBezTo>
                <a:cubicBezTo>
                  <a:pt x="7394027" y="657881"/>
                  <a:pt x="7394028" y="1136338"/>
                  <a:pt x="7394028" y="1614796"/>
                </a:cubicBezTo>
                <a:cubicBezTo>
                  <a:pt x="7394028" y="1662382"/>
                  <a:pt x="7375125" y="1708018"/>
                  <a:pt x="7341476" y="1741667"/>
                </a:cubicBezTo>
                <a:cubicBezTo>
                  <a:pt x="7307828" y="1775315"/>
                  <a:pt x="7262191" y="1794218"/>
                  <a:pt x="7214605" y="1794218"/>
                </a:cubicBezTo>
                <a:lnTo>
                  <a:pt x="179422" y="1794218"/>
                </a:lnTo>
                <a:cubicBezTo>
                  <a:pt x="131836" y="1794218"/>
                  <a:pt x="86200" y="1775315"/>
                  <a:pt x="52551" y="1741666"/>
                </a:cubicBezTo>
                <a:cubicBezTo>
                  <a:pt x="18903" y="1708018"/>
                  <a:pt x="0" y="1662381"/>
                  <a:pt x="0" y="1614795"/>
                </a:cubicBezTo>
                <a:lnTo>
                  <a:pt x="0" y="179422"/>
                </a:lnTo>
                <a:close/>
              </a:path>
            </a:pathLst>
          </a:custGeom>
          <a:solidFill>
            <a:schemeClr val="accent5">
              <a:lumMod val="20000"/>
              <a:lumOff val="80000"/>
            </a:schemeClr>
          </a:solidFill>
        </p:spPr>
        <p:style>
          <a:lnRef idx="1">
            <a:schemeClr val="dk1"/>
          </a:lnRef>
          <a:fillRef idx="2">
            <a:schemeClr val="dk1"/>
          </a:fillRef>
          <a:effectRef idx="1">
            <a:schemeClr val="dk1"/>
          </a:effectRef>
          <a:fontRef idx="minor">
            <a:schemeClr val="dk1"/>
          </a:fontRef>
        </p:style>
        <p:txBody>
          <a:bodyPr spcFirstLastPara="0" vert="horz" wrap="square" lIns="1753477" tIns="95250" rIns="95251" bIns="95250" numCol="1" spcCol="1270" anchor="t" anchorCtr="0">
            <a:noAutofit/>
          </a:bodyPr>
          <a:lstStyle/>
          <a:p>
            <a:pPr lvl="0" algn="l" defTabSz="1111250">
              <a:lnSpc>
                <a:spcPct val="90000"/>
              </a:lnSpc>
              <a:spcBef>
                <a:spcPct val="0"/>
              </a:spcBef>
              <a:spcAft>
                <a:spcPts val="600"/>
              </a:spcAft>
            </a:pPr>
            <a:r>
              <a:rPr lang="en-US" sz="2500" b="1" kern="1200" dirty="0" smtClean="0"/>
              <a:t>Dependent Child Coverage</a:t>
            </a:r>
            <a:endParaRPr lang="en-US" sz="2500" b="1" kern="1200" dirty="0"/>
          </a:p>
          <a:p>
            <a:pPr marL="228600" lvl="1" indent="-228600" algn="l" defTabSz="889000">
              <a:lnSpc>
                <a:spcPct val="90000"/>
              </a:lnSpc>
              <a:spcBef>
                <a:spcPct val="0"/>
              </a:spcBef>
              <a:spcAft>
                <a:spcPts val="0"/>
              </a:spcAft>
              <a:buChar char="••"/>
            </a:pPr>
            <a:r>
              <a:rPr lang="en-US" sz="2000" kern="1200" dirty="0" smtClean="0"/>
              <a:t>Coverage may continue until the child reaches age 26</a:t>
            </a:r>
            <a:endParaRPr lang="en-US" sz="2000" kern="1200" dirty="0"/>
          </a:p>
        </p:txBody>
      </p:sp>
      <p:sp>
        <p:nvSpPr>
          <p:cNvPr id="10" name="Rounded Rectangle 9"/>
          <p:cNvSpPr/>
          <p:nvPr/>
        </p:nvSpPr>
        <p:spPr>
          <a:xfrm>
            <a:off x="1036466" y="4062148"/>
            <a:ext cx="1347931" cy="1435374"/>
          </a:xfrm>
          <a:prstGeom prst="roundRect">
            <a:avLst>
              <a:gd name="adj" fmla="val 10000"/>
            </a:avLst>
          </a:prstGeom>
          <a:blipFill rotWithShape="0">
            <a:blip r:embed="rId4" cstate="print"/>
            <a:stretch>
              <a:fillRect/>
            </a:stretch>
          </a:blipFill>
          <a:ln>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itle 2"/>
          <p:cNvSpPr>
            <a:spLocks noGrp="1"/>
          </p:cNvSpPr>
          <p:nvPr>
            <p:ph type="title"/>
          </p:nvPr>
        </p:nvSpPr>
        <p:spPr/>
        <p:txBody>
          <a:bodyPr/>
          <a:lstStyle/>
          <a:p>
            <a:r>
              <a:rPr lang="en-US" dirty="0" smtClean="0"/>
              <a:t>Required Benefits </a:t>
            </a:r>
            <a:r>
              <a:rPr lang="en-US" dirty="0" smtClean="0"/>
              <a:t>and Provisions</a:t>
            </a:r>
            <a:endParaRPr lang="en-US" dirty="0"/>
          </a:p>
        </p:txBody>
      </p:sp>
      <p:sp>
        <p:nvSpPr>
          <p:cNvPr id="11"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21</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Benefits </a:t>
            </a:r>
            <a:r>
              <a:rPr lang="en-US" dirty="0" smtClean="0"/>
              <a:t>and Provisions</a:t>
            </a:r>
            <a:endParaRPr lang="en-US" dirty="0"/>
          </a:p>
        </p:txBody>
      </p:sp>
      <p:sp>
        <p:nvSpPr>
          <p:cNvPr id="7" name="Freeform 6"/>
          <p:cNvSpPr/>
          <p:nvPr/>
        </p:nvSpPr>
        <p:spPr>
          <a:xfrm>
            <a:off x="672636" y="2292101"/>
            <a:ext cx="8014164" cy="3074378"/>
          </a:xfrm>
          <a:custGeom>
            <a:avLst/>
            <a:gdLst>
              <a:gd name="connsiteX0" fmla="*/ 0 w 8014164"/>
              <a:gd name="connsiteY0" fmla="*/ 0 h 1354500"/>
              <a:gd name="connsiteX1" fmla="*/ 8014164 w 8014164"/>
              <a:gd name="connsiteY1" fmla="*/ 0 h 1354500"/>
              <a:gd name="connsiteX2" fmla="*/ 8014164 w 8014164"/>
              <a:gd name="connsiteY2" fmla="*/ 1354500 h 1354500"/>
              <a:gd name="connsiteX3" fmla="*/ 0 w 8014164"/>
              <a:gd name="connsiteY3" fmla="*/ 1354500 h 1354500"/>
              <a:gd name="connsiteX4" fmla="*/ 0 w 8014164"/>
              <a:gd name="connsiteY4" fmla="*/ 0 h 135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164" h="1354500">
                <a:moveTo>
                  <a:pt x="0" y="0"/>
                </a:moveTo>
                <a:lnTo>
                  <a:pt x="8014164" y="0"/>
                </a:lnTo>
                <a:lnTo>
                  <a:pt x="8014164" y="1354500"/>
                </a:lnTo>
                <a:lnTo>
                  <a:pt x="0" y="13545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988" tIns="416560" rIns="182880" bIns="156464" numCol="1" spcCol="1270" anchor="t" anchorCtr="0">
            <a:noAutofit/>
          </a:bodyPr>
          <a:lstStyle/>
          <a:p>
            <a:pPr lvl="1" indent="-457200" defTabSz="977900">
              <a:lnSpc>
                <a:spcPct val="90000"/>
              </a:lnSpc>
              <a:spcBef>
                <a:spcPct val="0"/>
              </a:spcBef>
              <a:spcAft>
                <a:spcPct val="15000"/>
              </a:spcAft>
              <a:buFont typeface="Arial" panose="020B0604020202020204" pitchFamily="34" charset="0"/>
              <a:buChar char="•"/>
            </a:pPr>
            <a:r>
              <a:rPr lang="en-US" sz="2400" kern="1200" dirty="0" smtClean="0"/>
              <a:t>Coverage for mental illness and substance abuse will be subject to the same deductibles and coinsurance factors as those that apply to any physical illness. Coverage is provided on an inpatient and outpatient basis, which may have limitations. Substance abuse includes alcohol abuse and chemical dependency. </a:t>
            </a:r>
            <a:endParaRPr lang="en-US" sz="2400" kern="1200" dirty="0"/>
          </a:p>
        </p:txBody>
      </p:sp>
      <p:sp>
        <p:nvSpPr>
          <p:cNvPr id="8" name="Freeform 7"/>
          <p:cNvSpPr/>
          <p:nvPr/>
        </p:nvSpPr>
        <p:spPr>
          <a:xfrm>
            <a:off x="1119091" y="1954847"/>
            <a:ext cx="5862136" cy="590400"/>
          </a:xfrm>
          <a:custGeom>
            <a:avLst/>
            <a:gdLst>
              <a:gd name="connsiteX0" fmla="*/ 0 w 5862136"/>
              <a:gd name="connsiteY0" fmla="*/ 98402 h 590400"/>
              <a:gd name="connsiteX1" fmla="*/ 28821 w 5862136"/>
              <a:gd name="connsiteY1" fmla="*/ 28821 h 590400"/>
              <a:gd name="connsiteX2" fmla="*/ 98402 w 5862136"/>
              <a:gd name="connsiteY2" fmla="*/ 0 h 590400"/>
              <a:gd name="connsiteX3" fmla="*/ 5763734 w 5862136"/>
              <a:gd name="connsiteY3" fmla="*/ 0 h 590400"/>
              <a:gd name="connsiteX4" fmla="*/ 5833315 w 5862136"/>
              <a:gd name="connsiteY4" fmla="*/ 28821 h 590400"/>
              <a:gd name="connsiteX5" fmla="*/ 5862136 w 5862136"/>
              <a:gd name="connsiteY5" fmla="*/ 98402 h 590400"/>
              <a:gd name="connsiteX6" fmla="*/ 5862136 w 5862136"/>
              <a:gd name="connsiteY6" fmla="*/ 491998 h 590400"/>
              <a:gd name="connsiteX7" fmla="*/ 5833315 w 5862136"/>
              <a:gd name="connsiteY7" fmla="*/ 561579 h 590400"/>
              <a:gd name="connsiteX8" fmla="*/ 5763734 w 5862136"/>
              <a:gd name="connsiteY8" fmla="*/ 590400 h 590400"/>
              <a:gd name="connsiteX9" fmla="*/ 98402 w 5862136"/>
              <a:gd name="connsiteY9" fmla="*/ 590400 h 590400"/>
              <a:gd name="connsiteX10" fmla="*/ 28821 w 5862136"/>
              <a:gd name="connsiteY10" fmla="*/ 561579 h 590400"/>
              <a:gd name="connsiteX11" fmla="*/ 0 w 5862136"/>
              <a:gd name="connsiteY11" fmla="*/ 491998 h 590400"/>
              <a:gd name="connsiteX12" fmla="*/ 0 w 5862136"/>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2136" h="590400">
                <a:moveTo>
                  <a:pt x="0" y="98402"/>
                </a:moveTo>
                <a:cubicBezTo>
                  <a:pt x="0" y="72304"/>
                  <a:pt x="10367" y="47275"/>
                  <a:pt x="28821" y="28821"/>
                </a:cubicBezTo>
                <a:cubicBezTo>
                  <a:pt x="47275" y="10367"/>
                  <a:pt x="72304" y="0"/>
                  <a:pt x="98402" y="0"/>
                </a:cubicBezTo>
                <a:lnTo>
                  <a:pt x="5763734" y="0"/>
                </a:lnTo>
                <a:cubicBezTo>
                  <a:pt x="5789832" y="0"/>
                  <a:pt x="5814861" y="10367"/>
                  <a:pt x="5833315" y="28821"/>
                </a:cubicBezTo>
                <a:cubicBezTo>
                  <a:pt x="5851769" y="47275"/>
                  <a:pt x="5862136" y="72304"/>
                  <a:pt x="5862136" y="98402"/>
                </a:cubicBezTo>
                <a:lnTo>
                  <a:pt x="5862136" y="491998"/>
                </a:lnTo>
                <a:cubicBezTo>
                  <a:pt x="5862136" y="518096"/>
                  <a:pt x="5851769" y="543125"/>
                  <a:pt x="5833315" y="561579"/>
                </a:cubicBezTo>
                <a:cubicBezTo>
                  <a:pt x="5814861" y="580033"/>
                  <a:pt x="5789832" y="590400"/>
                  <a:pt x="5763734" y="590400"/>
                </a:cubicBezTo>
                <a:lnTo>
                  <a:pt x="98402" y="590400"/>
                </a:lnTo>
                <a:cubicBezTo>
                  <a:pt x="72304" y="590400"/>
                  <a:pt x="47275" y="580033"/>
                  <a:pt x="28821" y="561579"/>
                </a:cubicBezTo>
                <a:cubicBezTo>
                  <a:pt x="10367" y="543125"/>
                  <a:pt x="0" y="518096"/>
                  <a:pt x="0" y="491998"/>
                </a:cubicBezTo>
                <a:lnTo>
                  <a:pt x="0" y="9840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240862" tIns="28821" rIns="240862" bIns="28821" numCol="1" spcCol="1270" anchor="ctr" anchorCtr="0">
            <a:noAutofit/>
          </a:bodyPr>
          <a:lstStyle/>
          <a:p>
            <a:pPr lvl="0" algn="l" defTabSz="1066800">
              <a:lnSpc>
                <a:spcPct val="90000"/>
              </a:lnSpc>
              <a:spcBef>
                <a:spcPct val="0"/>
              </a:spcBef>
              <a:spcAft>
                <a:spcPct val="35000"/>
              </a:spcAft>
            </a:pPr>
            <a:r>
              <a:rPr lang="en-US" sz="2400" b="1" i="1" kern="1200" dirty="0" smtClean="0"/>
              <a:t>Mental Illness and Substance Abuse</a:t>
            </a:r>
            <a:endParaRPr lang="en-US" sz="2400" b="1" i="1" kern="1200" dirty="0"/>
          </a:p>
        </p:txBody>
      </p:sp>
      <p:sp>
        <p:nvSpPr>
          <p:cNvPr id="11" name="Slide Number Placeholder 17"/>
          <p:cNvSpPr txBox="1">
            <a:spLocks/>
          </p:cNvSpPr>
          <p:nvPr/>
        </p:nvSpPr>
        <p:spPr bwMode="auto">
          <a:xfrm>
            <a:off x="8610600" y="6515580"/>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22</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barricksinsurance.com/glasses.jpg"/>
          <p:cNvPicPr>
            <a:picLocks noChangeAspect="1" noChangeArrowheads="1"/>
          </p:cNvPicPr>
          <p:nvPr/>
        </p:nvPicPr>
        <p:blipFill>
          <a:blip r:embed="rId3" cstate="print"/>
          <a:srcRect/>
          <a:stretch>
            <a:fillRect/>
          </a:stretch>
        </p:blipFill>
        <p:spPr bwMode="auto">
          <a:xfrm>
            <a:off x="5351533" y="3720663"/>
            <a:ext cx="3756892" cy="2725588"/>
          </a:xfrm>
          <a:prstGeom prst="rect">
            <a:avLst/>
          </a:prstGeom>
          <a:noFill/>
        </p:spPr>
      </p:pic>
      <p:sp>
        <p:nvSpPr>
          <p:cNvPr id="8" name="Rectangle 7"/>
          <p:cNvSpPr/>
          <p:nvPr/>
        </p:nvSpPr>
        <p:spPr>
          <a:xfrm>
            <a:off x="381000" y="685800"/>
            <a:ext cx="4419600" cy="685800"/>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p:txBody>
          <a:bodyPr>
            <a:normAutofit/>
          </a:bodyPr>
          <a:lstStyle/>
          <a:p>
            <a:r>
              <a:rPr lang="en-US" dirty="0" smtClean="0"/>
              <a:t>Medical Expense Optional </a:t>
            </a:r>
            <a:r>
              <a:rPr lang="en-US" dirty="0" smtClean="0"/>
              <a:t>Benefits</a:t>
            </a:r>
          </a:p>
        </p:txBody>
      </p:sp>
      <p:sp>
        <p:nvSpPr>
          <p:cNvPr id="43011" name="Rectangle 3"/>
          <p:cNvSpPr>
            <a:spLocks noGrp="1" noChangeArrowheads="1"/>
          </p:cNvSpPr>
          <p:nvPr>
            <p:ph idx="1"/>
          </p:nvPr>
        </p:nvSpPr>
        <p:spPr/>
        <p:txBody>
          <a:bodyPr/>
          <a:lstStyle/>
          <a:p>
            <a:pPr>
              <a:spcBef>
                <a:spcPts val="2400"/>
              </a:spcBef>
            </a:pPr>
            <a:r>
              <a:rPr lang="en-US" dirty="0" smtClean="0">
                <a:solidFill>
                  <a:schemeClr val="accent1"/>
                </a:solidFill>
              </a:rPr>
              <a:t>Adult Dental </a:t>
            </a:r>
            <a:r>
              <a:rPr lang="en-US" dirty="0">
                <a:solidFill>
                  <a:schemeClr val="accent1"/>
                </a:solidFill>
              </a:rPr>
              <a:t>Care</a:t>
            </a:r>
          </a:p>
          <a:p>
            <a:pPr lvl="1">
              <a:spcBef>
                <a:spcPts val="600"/>
              </a:spcBef>
            </a:pPr>
            <a:r>
              <a:rPr lang="en-US" sz="2400" dirty="0" smtClean="0"/>
              <a:t>Adult coverage is optional</a:t>
            </a:r>
          </a:p>
          <a:p>
            <a:pPr lvl="1">
              <a:spcBef>
                <a:spcPts val="600"/>
              </a:spcBef>
            </a:pPr>
            <a:r>
              <a:rPr lang="en-US" sz="2400" dirty="0" smtClean="0"/>
              <a:t>Coverage </a:t>
            </a:r>
            <a:r>
              <a:rPr lang="en-US" sz="2400" dirty="0" smtClean="0"/>
              <a:t>for pediatric dental care must be included in a health insurance policy unless standalone dental plans are available</a:t>
            </a:r>
            <a:endParaRPr lang="en-US" sz="2400" dirty="0"/>
          </a:p>
          <a:p>
            <a:pPr>
              <a:spcBef>
                <a:spcPts val="2400"/>
              </a:spcBef>
            </a:pPr>
            <a:r>
              <a:rPr lang="en-US" dirty="0" smtClean="0">
                <a:solidFill>
                  <a:schemeClr val="accent1"/>
                </a:solidFill>
              </a:rPr>
              <a:t>Adult Vision </a:t>
            </a:r>
            <a:r>
              <a:rPr lang="en-US" dirty="0" smtClean="0">
                <a:solidFill>
                  <a:schemeClr val="accent1"/>
                </a:solidFill>
              </a:rPr>
              <a:t>Care</a:t>
            </a:r>
          </a:p>
          <a:p>
            <a:pPr lvl="1">
              <a:spcBef>
                <a:spcPts val="600"/>
              </a:spcBef>
            </a:pPr>
            <a:r>
              <a:rPr lang="en-US" dirty="0" smtClean="0"/>
              <a:t>Coverage for </a:t>
            </a:r>
            <a:r>
              <a:rPr lang="en-US" dirty="0" smtClean="0"/>
              <a:t>a routine annual                             exam </a:t>
            </a:r>
            <a:r>
              <a:rPr lang="en-US" dirty="0" smtClean="0"/>
              <a:t>and prescription</a:t>
            </a:r>
            <a:br>
              <a:rPr lang="en-US" dirty="0" smtClean="0"/>
            </a:br>
            <a:r>
              <a:rPr lang="en-US" dirty="0" smtClean="0"/>
              <a:t>lenses</a:t>
            </a:r>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23</a:t>
            </a:fld>
            <a:endParaRPr lang="en-US" sz="1000" dirty="0">
              <a:latin typeface="Lucida Sans Unicode" pitchFamily="34" charset="0"/>
            </a:endParaRPr>
          </a:p>
        </p:txBody>
      </p:sp>
    </p:spTree>
    <p:extLst>
      <p:ext uri="{BB962C8B-B14F-4D97-AF65-F5344CB8AC3E}">
        <p14:creationId xmlns:p14="http://schemas.microsoft.com/office/powerpoint/2010/main" val="3715200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wipe(left)">
                                      <p:cBhvr>
                                        <p:cTn id="16" dur="500"/>
                                        <p:tgtEl>
                                          <p:spTgt spid="430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Effect transition="in" filter="wipe(left)">
                                      <p:cBhvr>
                                        <p:cTn id="21" dur="500"/>
                                        <p:tgtEl>
                                          <p:spTgt spid="43011">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Effect transition="in" filter="wipe(left)">
                                      <p:cBhvr>
                                        <p:cTn id="25"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685800"/>
            <a:ext cx="4419600" cy="685800"/>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p:txBody>
          <a:bodyPr>
            <a:normAutofit/>
          </a:bodyPr>
          <a:lstStyle/>
          <a:p>
            <a:r>
              <a:rPr lang="en-US" dirty="0" smtClean="0"/>
              <a:t>Common Exclusions from Coverage</a:t>
            </a:r>
            <a:endParaRPr lang="en-US" dirty="0" smtClean="0"/>
          </a:p>
        </p:txBody>
      </p:sp>
      <p:sp>
        <p:nvSpPr>
          <p:cNvPr id="43011" name="Rectangle 3"/>
          <p:cNvSpPr>
            <a:spLocks noGrp="1" noChangeArrowheads="1"/>
          </p:cNvSpPr>
          <p:nvPr>
            <p:ph idx="1"/>
          </p:nvPr>
        </p:nvSpPr>
        <p:spPr/>
        <p:txBody>
          <a:bodyPr/>
          <a:lstStyle/>
          <a:p>
            <a:pPr>
              <a:spcBef>
                <a:spcPts val="2400"/>
              </a:spcBef>
            </a:pPr>
            <a:r>
              <a:rPr lang="en-US" dirty="0" smtClean="0">
                <a:solidFill>
                  <a:schemeClr val="accent1"/>
                </a:solidFill>
              </a:rPr>
              <a:t>Exclusions</a:t>
            </a:r>
            <a:endParaRPr lang="en-US" dirty="0">
              <a:solidFill>
                <a:schemeClr val="accent1"/>
              </a:solidFill>
            </a:endParaRPr>
          </a:p>
          <a:p>
            <a:pPr lvl="1">
              <a:spcBef>
                <a:spcPts val="600"/>
              </a:spcBef>
            </a:pPr>
            <a:r>
              <a:rPr lang="en-US" sz="2400" dirty="0" smtClean="0"/>
              <a:t>Causes or conditions specifically not covered</a:t>
            </a:r>
          </a:p>
          <a:p>
            <a:pPr lvl="2">
              <a:spcBef>
                <a:spcPts val="600"/>
              </a:spcBef>
            </a:pPr>
            <a:r>
              <a:rPr lang="en-US" sz="2200" dirty="0" smtClean="0"/>
              <a:t>War or act of war</a:t>
            </a:r>
          </a:p>
          <a:p>
            <a:pPr lvl="2">
              <a:spcBef>
                <a:spcPts val="600"/>
              </a:spcBef>
            </a:pPr>
            <a:r>
              <a:rPr lang="en-US" sz="2200" dirty="0" smtClean="0"/>
              <a:t>Elective cosmetic surgery</a:t>
            </a:r>
          </a:p>
          <a:p>
            <a:pPr lvl="2">
              <a:spcBef>
                <a:spcPts val="600"/>
              </a:spcBef>
            </a:pPr>
            <a:r>
              <a:rPr lang="en-US" sz="2200" dirty="0" smtClean="0"/>
              <a:t>Medical expenses payable under Workers’ Compensation</a:t>
            </a:r>
          </a:p>
          <a:p>
            <a:pPr lvl="2">
              <a:spcBef>
                <a:spcPts val="600"/>
              </a:spcBef>
            </a:pPr>
            <a:r>
              <a:rPr lang="en-US" sz="2200" dirty="0" smtClean="0"/>
              <a:t>Military service or overseas residence</a:t>
            </a:r>
          </a:p>
          <a:p>
            <a:pPr lvl="2">
              <a:spcBef>
                <a:spcPts val="600"/>
              </a:spcBef>
            </a:pPr>
            <a:r>
              <a:rPr lang="en-US" sz="2200" dirty="0" smtClean="0"/>
              <a:t>Coverage under a government plan</a:t>
            </a:r>
          </a:p>
          <a:p>
            <a:pPr lvl="2">
              <a:spcBef>
                <a:spcPts val="600"/>
              </a:spcBef>
            </a:pPr>
            <a:r>
              <a:rPr lang="en-US" sz="2200" dirty="0" smtClean="0"/>
              <a:t>Loss due to the commission or attempt of a felony</a:t>
            </a:r>
            <a:endParaRPr lang="en-US" sz="2200" dirty="0" smtClean="0"/>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24</a:t>
            </a:fld>
            <a:endParaRPr lang="en-US" sz="1000" dirty="0">
              <a:latin typeface="Lucida Sans Unicode" pitchFamily="34" charset="0"/>
            </a:endParaRPr>
          </a:p>
        </p:txBody>
      </p:sp>
    </p:spTree>
    <p:extLst>
      <p:ext uri="{BB962C8B-B14F-4D97-AF65-F5344CB8AC3E}">
        <p14:creationId xmlns:p14="http://schemas.microsoft.com/office/powerpoint/2010/main" val="3322391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wipe(left)">
                                      <p:cBhvr>
                                        <p:cTn id="16" dur="500"/>
                                        <p:tgtEl>
                                          <p:spTgt spid="43011">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wipe(left)">
                                      <p:cBhvr>
                                        <p:cTn id="20" dur="500"/>
                                        <p:tgtEl>
                                          <p:spTgt spid="43011">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3011">
                                            <p:txEl>
                                              <p:pRg st="4" end="4"/>
                                            </p:txEl>
                                          </p:spTgt>
                                        </p:tgtEl>
                                        <p:attrNameLst>
                                          <p:attrName>style.visibility</p:attrName>
                                        </p:attrNameLst>
                                      </p:cBhvr>
                                      <p:to>
                                        <p:strVal val="visible"/>
                                      </p:to>
                                    </p:set>
                                    <p:animEffect transition="in" filter="wipe(left)">
                                      <p:cBhvr>
                                        <p:cTn id="24" dur="500"/>
                                        <p:tgtEl>
                                          <p:spTgt spid="43011">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43011">
                                            <p:txEl>
                                              <p:pRg st="5" end="5"/>
                                            </p:txEl>
                                          </p:spTgt>
                                        </p:tgtEl>
                                        <p:attrNameLst>
                                          <p:attrName>style.visibility</p:attrName>
                                        </p:attrNameLst>
                                      </p:cBhvr>
                                      <p:to>
                                        <p:strVal val="visible"/>
                                      </p:to>
                                    </p:set>
                                    <p:animEffect transition="in" filter="wipe(left)">
                                      <p:cBhvr>
                                        <p:cTn id="28" dur="500"/>
                                        <p:tgtEl>
                                          <p:spTgt spid="43011">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3011">
                                            <p:txEl>
                                              <p:pRg st="6" end="6"/>
                                            </p:txEl>
                                          </p:spTgt>
                                        </p:tgtEl>
                                        <p:attrNameLst>
                                          <p:attrName>style.visibility</p:attrName>
                                        </p:attrNameLst>
                                      </p:cBhvr>
                                      <p:to>
                                        <p:strVal val="visible"/>
                                      </p:to>
                                    </p:set>
                                    <p:animEffect transition="in" filter="wipe(left)">
                                      <p:cBhvr>
                                        <p:cTn id="32" dur="500"/>
                                        <p:tgtEl>
                                          <p:spTgt spid="43011">
                                            <p:txEl>
                                              <p:pRg st="6" end="6"/>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3011">
                                            <p:txEl>
                                              <p:pRg st="7" end="7"/>
                                            </p:txEl>
                                          </p:spTgt>
                                        </p:tgtEl>
                                        <p:attrNameLst>
                                          <p:attrName>style.visibility</p:attrName>
                                        </p:attrNameLst>
                                      </p:cBhvr>
                                      <p:to>
                                        <p:strVal val="visible"/>
                                      </p:to>
                                    </p:set>
                                    <p:animEffect transition="in" filter="wipe(left)">
                                      <p:cBhvr>
                                        <p:cTn id="36"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Limited </a:t>
            </a:r>
            <a:r>
              <a:rPr lang="en-US" dirty="0" smtClean="0"/>
              <a:t>and Voluntary Benefit Plans</a:t>
            </a:r>
            <a:endParaRPr lang="en-US" dirty="0" smtClean="0"/>
          </a:p>
        </p:txBody>
      </p:sp>
      <p:sp>
        <p:nvSpPr>
          <p:cNvPr id="46083" name="Rectangle 3"/>
          <p:cNvSpPr>
            <a:spLocks noGrp="1" noChangeArrowheads="1"/>
          </p:cNvSpPr>
          <p:nvPr>
            <p:ph idx="1"/>
          </p:nvPr>
        </p:nvSpPr>
        <p:spPr/>
        <p:txBody>
          <a:bodyPr>
            <a:normAutofit/>
          </a:bodyPr>
          <a:lstStyle/>
          <a:p>
            <a:pPr>
              <a:spcBef>
                <a:spcPts val="0"/>
              </a:spcBef>
            </a:pPr>
            <a:r>
              <a:rPr lang="en-US" dirty="0" smtClean="0"/>
              <a:t>Accidental Death and Dismemberment</a:t>
            </a:r>
          </a:p>
          <a:p>
            <a:pPr lvl="1">
              <a:spcBef>
                <a:spcPts val="600"/>
              </a:spcBef>
            </a:pPr>
            <a:r>
              <a:rPr lang="en-US" sz="2400" dirty="0" smtClean="0">
                <a:solidFill>
                  <a:schemeClr val="accent1"/>
                </a:solidFill>
              </a:rPr>
              <a:t>Principal Sum</a:t>
            </a:r>
          </a:p>
          <a:p>
            <a:pPr lvl="2">
              <a:spcBef>
                <a:spcPts val="0"/>
              </a:spcBef>
            </a:pPr>
            <a:r>
              <a:rPr lang="en-US" sz="2200" dirty="0" smtClean="0"/>
              <a:t>Full amount for death, and loss of limbs or </a:t>
            </a:r>
            <a:r>
              <a:rPr lang="en-US" sz="2200" dirty="0" smtClean="0"/>
              <a:t>eyesight </a:t>
            </a:r>
            <a:r>
              <a:rPr lang="en-US" sz="2200" dirty="0" smtClean="0"/>
              <a:t>if within 90 days of accident</a:t>
            </a:r>
          </a:p>
          <a:p>
            <a:pPr lvl="1">
              <a:spcBef>
                <a:spcPts val="600"/>
              </a:spcBef>
            </a:pPr>
            <a:r>
              <a:rPr lang="en-US" sz="2400" dirty="0" smtClean="0">
                <a:solidFill>
                  <a:schemeClr val="accent1"/>
                </a:solidFill>
              </a:rPr>
              <a:t>Capital Sum</a:t>
            </a:r>
          </a:p>
          <a:p>
            <a:pPr lvl="2">
              <a:spcBef>
                <a:spcPts val="0"/>
              </a:spcBef>
            </a:pPr>
            <a:r>
              <a:rPr lang="en-US" sz="2200" dirty="0" smtClean="0"/>
              <a:t>50% for loss of 1 limb or sight in 1 eye</a:t>
            </a:r>
          </a:p>
          <a:p>
            <a:pPr lvl="1">
              <a:spcBef>
                <a:spcPts val="600"/>
              </a:spcBef>
            </a:pPr>
            <a:r>
              <a:rPr lang="en-US" sz="2400" dirty="0" smtClean="0">
                <a:solidFill>
                  <a:schemeClr val="accent1"/>
                </a:solidFill>
              </a:rPr>
              <a:t>Accidental Injury only</a:t>
            </a:r>
          </a:p>
          <a:p>
            <a:pPr>
              <a:spcBef>
                <a:spcPts val="2400"/>
              </a:spcBef>
            </a:pPr>
            <a:r>
              <a:rPr lang="en-US" dirty="0" smtClean="0">
                <a:solidFill>
                  <a:schemeClr val="accent1"/>
                </a:solidFill>
              </a:rPr>
              <a:t>Limited </a:t>
            </a:r>
            <a:r>
              <a:rPr lang="en-US" dirty="0" smtClean="0">
                <a:solidFill>
                  <a:schemeClr val="accent1"/>
                </a:solidFill>
              </a:rPr>
              <a:t>Travel Accident</a:t>
            </a:r>
            <a:endParaRPr lang="en-US" dirty="0" smtClean="0">
              <a:solidFill>
                <a:schemeClr val="accent1"/>
              </a:solidFill>
            </a:endParaRPr>
          </a:p>
          <a:p>
            <a:pPr lvl="1">
              <a:spcBef>
                <a:spcPts val="600"/>
              </a:spcBef>
            </a:pPr>
            <a:r>
              <a:rPr lang="en-US" sz="2400" dirty="0" smtClean="0"/>
              <a:t>Specific benefit from specific causes of loss</a:t>
            </a:r>
          </a:p>
          <a:p>
            <a:pPr lvl="1">
              <a:spcBef>
                <a:spcPts val="600"/>
              </a:spcBef>
            </a:pPr>
            <a:r>
              <a:rPr lang="en-US" sz="2400" dirty="0" smtClean="0"/>
              <a:t>Examples: Airlines for air travel</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25</a:t>
            </a:fld>
            <a:endParaRPr lang="en-US" sz="1000" dirty="0">
              <a:latin typeface="Lucida Sans Unicode" pitchFamily="34" charset="0"/>
            </a:endParaRPr>
          </a:p>
        </p:txBody>
      </p:sp>
    </p:spTree>
    <p:extLst>
      <p:ext uri="{BB962C8B-B14F-4D97-AF65-F5344CB8AC3E}">
        <p14:creationId xmlns:p14="http://schemas.microsoft.com/office/powerpoint/2010/main" val="89637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6083">
                                            <p:txEl>
                                              <p:pRg st="2" end="2"/>
                                            </p:txEl>
                                          </p:spTgt>
                                        </p:tgtEl>
                                        <p:attrNameLst>
                                          <p:attrName>style.visibility</p:attrName>
                                        </p:attrNameLst>
                                      </p:cBhvr>
                                      <p:to>
                                        <p:strVal val="visible"/>
                                      </p:to>
                                    </p:set>
                                    <p:animEffect transition="in" filter="wipe(left)">
                                      <p:cBhvr>
                                        <p:cTn id="16" dur="500"/>
                                        <p:tgtEl>
                                          <p:spTgt spid="460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Effect transition="in" filter="wipe(left)">
                                      <p:cBhvr>
                                        <p:cTn id="21" dur="500"/>
                                        <p:tgtEl>
                                          <p:spTgt spid="4608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Effect transition="in" filter="wipe(left)">
                                      <p:cBhvr>
                                        <p:cTn id="25" dur="500"/>
                                        <p:tgtEl>
                                          <p:spTgt spid="4608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083">
                                            <p:txEl>
                                              <p:pRg st="5" end="5"/>
                                            </p:txEl>
                                          </p:spTgt>
                                        </p:tgtEl>
                                        <p:attrNameLst>
                                          <p:attrName>style.visibility</p:attrName>
                                        </p:attrNameLst>
                                      </p:cBhvr>
                                      <p:to>
                                        <p:strVal val="visible"/>
                                      </p:to>
                                    </p:set>
                                    <p:animEffect transition="in" filter="wipe(left)">
                                      <p:cBhvr>
                                        <p:cTn id="30" dur="500"/>
                                        <p:tgtEl>
                                          <p:spTgt spid="4608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6083">
                                            <p:txEl>
                                              <p:pRg st="6" end="6"/>
                                            </p:txEl>
                                          </p:spTgt>
                                        </p:tgtEl>
                                        <p:attrNameLst>
                                          <p:attrName>style.visibility</p:attrName>
                                        </p:attrNameLst>
                                      </p:cBhvr>
                                      <p:to>
                                        <p:strVal val="visible"/>
                                      </p:to>
                                    </p:set>
                                    <p:animEffect transition="in" filter="wipe(left)">
                                      <p:cBhvr>
                                        <p:cTn id="35" dur="500"/>
                                        <p:tgtEl>
                                          <p:spTgt spid="4608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6083">
                                            <p:txEl>
                                              <p:pRg st="7" end="7"/>
                                            </p:txEl>
                                          </p:spTgt>
                                        </p:tgtEl>
                                        <p:attrNameLst>
                                          <p:attrName>style.visibility</p:attrName>
                                        </p:attrNameLst>
                                      </p:cBhvr>
                                      <p:to>
                                        <p:strVal val="visible"/>
                                      </p:to>
                                    </p:set>
                                    <p:animEffect transition="in" filter="wipe(left)">
                                      <p:cBhvr>
                                        <p:cTn id="40" dur="500"/>
                                        <p:tgtEl>
                                          <p:spTgt spid="4608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6083">
                                            <p:txEl>
                                              <p:pRg st="8" end="8"/>
                                            </p:txEl>
                                          </p:spTgt>
                                        </p:tgtEl>
                                        <p:attrNameLst>
                                          <p:attrName>style.visibility</p:attrName>
                                        </p:attrNameLst>
                                      </p:cBhvr>
                                      <p:to>
                                        <p:strVal val="visible"/>
                                      </p:to>
                                    </p:set>
                                    <p:animEffect transition="in" filter="wipe(left)">
                                      <p:cBhvr>
                                        <p:cTn id="45" dur="500"/>
                                        <p:tgtEl>
                                          <p:spTgt spid="46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11135" y="-76200"/>
            <a:ext cx="1454785" cy="6629400"/>
          </a:xfrm>
          <a:prstGeom prst="rect">
            <a:avLst/>
          </a:prstGeom>
          <a:effectLst>
            <a:softEdge rad="63500"/>
          </a:effectLst>
        </p:spPr>
      </p:pic>
      <p:sp>
        <p:nvSpPr>
          <p:cNvPr id="22530" name="Title 1"/>
          <p:cNvSpPr>
            <a:spLocks noGrp="1"/>
          </p:cNvSpPr>
          <p:nvPr>
            <p:ph type="title"/>
          </p:nvPr>
        </p:nvSpPr>
        <p:spPr/>
        <p:txBody>
          <a:bodyPr/>
          <a:lstStyle/>
          <a:p>
            <a:r>
              <a:rPr lang="en-US" dirty="0" smtClean="0"/>
              <a:t>Limited </a:t>
            </a:r>
            <a:r>
              <a:rPr lang="en-US" dirty="0" smtClean="0"/>
              <a:t>and Voluntary Plans</a:t>
            </a:r>
            <a:endParaRPr lang="en-US" dirty="0" smtClean="0"/>
          </a:p>
        </p:txBody>
      </p:sp>
      <p:sp>
        <p:nvSpPr>
          <p:cNvPr id="20483" name="Content Placeholder 2"/>
          <p:cNvSpPr>
            <a:spLocks noGrp="1"/>
          </p:cNvSpPr>
          <p:nvPr>
            <p:ph idx="1"/>
          </p:nvPr>
        </p:nvSpPr>
        <p:spPr/>
        <p:txBody>
          <a:bodyPr>
            <a:normAutofit lnSpcReduction="10000"/>
          </a:bodyPr>
          <a:lstStyle/>
          <a:p>
            <a:pPr>
              <a:spcBef>
                <a:spcPts val="600"/>
              </a:spcBef>
            </a:pPr>
            <a:r>
              <a:rPr lang="en-US" dirty="0" smtClean="0">
                <a:solidFill>
                  <a:schemeClr val="accent1"/>
                </a:solidFill>
              </a:rPr>
              <a:t>Limited Sickness</a:t>
            </a:r>
            <a:r>
              <a:rPr lang="en-US" b="1" dirty="0" smtClean="0">
                <a:solidFill>
                  <a:schemeClr val="accent1"/>
                </a:solidFill>
              </a:rPr>
              <a:t> </a:t>
            </a:r>
            <a:r>
              <a:rPr lang="en-US" dirty="0" smtClean="0">
                <a:solidFill>
                  <a:schemeClr val="accent1"/>
                </a:solidFill>
              </a:rPr>
              <a:t>(Dread Disease)</a:t>
            </a:r>
          </a:p>
          <a:p>
            <a:pPr lvl="1">
              <a:spcBef>
                <a:spcPts val="600"/>
              </a:spcBef>
            </a:pPr>
            <a:r>
              <a:rPr lang="en-US" dirty="0" smtClean="0"/>
              <a:t>Coverage for a critical illness</a:t>
            </a:r>
          </a:p>
          <a:p>
            <a:pPr lvl="1">
              <a:spcBef>
                <a:spcPts val="600"/>
              </a:spcBef>
            </a:pPr>
            <a:r>
              <a:rPr lang="en-US" dirty="0" smtClean="0"/>
              <a:t>Specific </a:t>
            </a:r>
            <a:r>
              <a:rPr lang="en-US" dirty="0" smtClean="0"/>
              <a:t>benefit for specific disease </a:t>
            </a:r>
            <a:br>
              <a:rPr lang="en-US" dirty="0" smtClean="0"/>
            </a:br>
            <a:r>
              <a:rPr lang="en-US" dirty="0" smtClean="0"/>
              <a:t>such as cancer</a:t>
            </a:r>
          </a:p>
          <a:p>
            <a:pPr>
              <a:spcBef>
                <a:spcPts val="2400"/>
              </a:spcBef>
            </a:pPr>
            <a:r>
              <a:rPr lang="en-US" dirty="0" smtClean="0">
                <a:solidFill>
                  <a:schemeClr val="accent1"/>
                </a:solidFill>
              </a:rPr>
              <a:t>Hospital Income (Indemnity)</a:t>
            </a:r>
          </a:p>
          <a:p>
            <a:pPr lvl="1">
              <a:spcBef>
                <a:spcPts val="600"/>
              </a:spcBef>
            </a:pPr>
            <a:r>
              <a:rPr lang="en-US" dirty="0" smtClean="0"/>
              <a:t>Pays directly to insured a set dollar amount </a:t>
            </a:r>
            <a:br>
              <a:rPr lang="en-US" dirty="0" smtClean="0"/>
            </a:br>
            <a:r>
              <a:rPr lang="en-US" dirty="0" smtClean="0"/>
              <a:t>per day, cash payment as stated in the policy</a:t>
            </a:r>
          </a:p>
          <a:p>
            <a:pPr>
              <a:spcBef>
                <a:spcPts val="2400"/>
              </a:spcBef>
            </a:pPr>
            <a:r>
              <a:rPr lang="en-US" dirty="0" smtClean="0">
                <a:solidFill>
                  <a:schemeClr val="accent1"/>
                </a:solidFill>
              </a:rPr>
              <a:t>Credit Disability</a:t>
            </a:r>
            <a:endParaRPr lang="en-US" dirty="0" smtClean="0">
              <a:solidFill>
                <a:schemeClr val="accent1"/>
              </a:solidFill>
            </a:endParaRPr>
          </a:p>
          <a:p>
            <a:pPr lvl="1">
              <a:spcBef>
                <a:spcPts val="600"/>
              </a:spcBef>
            </a:pPr>
            <a:r>
              <a:rPr lang="en-US" dirty="0" smtClean="0"/>
              <a:t>Provides coverage if a debtor becomes          disabled and cannot meet monthly payment obligations</a:t>
            </a:r>
            <a:endParaRPr lang="en-US" dirty="0" smtClean="0"/>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26</a:t>
            </a:fld>
            <a:endParaRPr lang="en-US" sz="1000" dirty="0">
              <a:latin typeface="Lucida Sans Unicode" pitchFamily="34" charset="0"/>
            </a:endParaRPr>
          </a:p>
        </p:txBody>
      </p:sp>
    </p:spTree>
    <p:extLst>
      <p:ext uri="{BB962C8B-B14F-4D97-AF65-F5344CB8AC3E}">
        <p14:creationId xmlns:p14="http://schemas.microsoft.com/office/powerpoint/2010/main" val="3407186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wipe(left)">
                                      <p:cBhvr>
                                        <p:cTn id="11" dur="500"/>
                                        <p:tgtEl>
                                          <p:spTgt spid="2048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wipe(left)">
                                      <p:cBhvr>
                                        <p:cTn id="15" dur="500"/>
                                        <p:tgtEl>
                                          <p:spTgt spid="204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wipe(left)">
                                      <p:cBhvr>
                                        <p:cTn id="20" dur="500"/>
                                        <p:tgtEl>
                                          <p:spTgt spid="2048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wipe(left)">
                                      <p:cBhvr>
                                        <p:cTn id="24" dur="500"/>
                                        <p:tgtEl>
                                          <p:spTgt spid="2048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animEffect transition="in" filter="wipe(left)">
                                      <p:cBhvr>
                                        <p:cTn id="29" dur="500"/>
                                        <p:tgtEl>
                                          <p:spTgt spid="2048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0483">
                                            <p:txEl>
                                              <p:pRg st="6" end="6"/>
                                            </p:txEl>
                                          </p:spTgt>
                                        </p:tgtEl>
                                        <p:attrNameLst>
                                          <p:attrName>style.visibility</p:attrName>
                                        </p:attrNameLst>
                                      </p:cBhvr>
                                      <p:to>
                                        <p:strVal val="visible"/>
                                      </p:to>
                                    </p:set>
                                    <p:animEffect transition="in" filter="wipe(left)">
                                      <p:cBhvr>
                                        <p:cTn id="33"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152400" y="228600"/>
            <a:ext cx="8229600" cy="1143000"/>
          </a:xfrm>
          <a:prstGeom prst="rect">
            <a:avLst/>
          </a:prstGeom>
        </p:spPr>
        <p:txBody>
          <a:bodyPr>
            <a:scene3d>
              <a:camera prst="orthographicFront"/>
              <a:lightRig rig="soft" dir="t">
                <a:rot lat="0" lon="0" rev="10800000"/>
              </a:lightRig>
            </a:scene3d>
            <a:sp3d>
              <a:bevelT w="27940" h="12700"/>
              <a:contourClr>
                <a:srgbClr val="DDDDDD"/>
              </a:contourClr>
            </a:sp3d>
          </a:bodyPr>
          <a:lstStyle/>
          <a:p>
            <a:pPr>
              <a:defRPr/>
            </a:pPr>
            <a:r>
              <a:rPr lang="en-US" sz="4100" b="1" spc="150" dirty="0" smtClean="0">
                <a:ln w="11430"/>
                <a:solidFill>
                  <a:srgbClr val="0064A2"/>
                </a:solidFill>
                <a:effectLst>
                  <a:outerShdw blurRad="25400" algn="tl" rotWithShape="0">
                    <a:srgbClr val="000000">
                      <a:alpha val="43000"/>
                    </a:srgbClr>
                  </a:outerShdw>
                </a:effectLst>
                <a:ea typeface="ＭＳ Ｐゴシック" pitchFamily="1" charset="-128"/>
                <a:cs typeface="Arial" charset="0"/>
              </a:rPr>
              <a:t>Definitions</a:t>
            </a:r>
            <a:endParaRPr lang="en-US" sz="4100" b="1" spc="150" dirty="0">
              <a:ln w="11430"/>
              <a:solidFill>
                <a:srgbClr val="0064A2"/>
              </a:solidFill>
              <a:effectLst>
                <a:outerShdw blurRad="25400" algn="tl" rotWithShape="0">
                  <a:srgbClr val="000000">
                    <a:alpha val="43000"/>
                  </a:srgbClr>
                </a:outerShdw>
              </a:effectLst>
              <a:ea typeface="ＭＳ Ｐゴシック" pitchFamily="1" charset="-128"/>
              <a:cs typeface="Arial" charset="0"/>
            </a:endParaRPr>
          </a:p>
        </p:txBody>
      </p:sp>
      <p:cxnSp>
        <p:nvCxnSpPr>
          <p:cNvPr id="12" name="Straight Connector 11"/>
          <p:cNvCxnSpPr/>
          <p:nvPr/>
        </p:nvCxnSpPr>
        <p:spPr>
          <a:xfrm>
            <a:off x="228600" y="838200"/>
            <a:ext cx="89154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68700" y="2286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rot="159462">
            <a:off x="3575050" y="2667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rot="21407269">
            <a:off x="3621583" y="13801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3644900" y="2286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3717925" y="4129941"/>
            <a:ext cx="5029200" cy="2616101"/>
          </a:xfrm>
          <a:prstGeom prst="rect">
            <a:avLst/>
          </a:prstGeom>
        </p:spPr>
        <p:txBody>
          <a:bodyPr>
            <a:spAutoFit/>
          </a:bodyPr>
          <a:lstStyle/>
          <a:p>
            <a:pPr fontAlgn="base">
              <a:spcBef>
                <a:spcPct val="0"/>
              </a:spcBef>
              <a:spcAft>
                <a:spcPct val="0"/>
              </a:spcAft>
            </a:pPr>
            <a:r>
              <a:rPr lang="en-US" sz="2200" b="1" dirty="0" smtClean="0">
                <a:solidFill>
                  <a:srgbClr val="0064A2"/>
                </a:solidFill>
                <a:ea typeface="ＭＳ Ｐゴシック" pitchFamily="1" charset="-128"/>
                <a:cs typeface="Arial" charset="0"/>
              </a:rPr>
              <a:t>Subscriber </a:t>
            </a:r>
            <a:r>
              <a:rPr lang="en-US" sz="2200" dirty="0" smtClean="0">
                <a:solidFill>
                  <a:prstClr val="black">
                    <a:lumMod val="65000"/>
                    <a:lumOff val="35000"/>
                  </a:prstClr>
                </a:solidFill>
                <a:ea typeface="ＭＳ Ｐゴシック" pitchFamily="1" charset="-128"/>
                <a:cs typeface="Arial" charset="0"/>
              </a:rPr>
              <a:t>– </a:t>
            </a:r>
            <a:r>
              <a:rPr lang="en-US" sz="2000" dirty="0" smtClean="0">
                <a:solidFill>
                  <a:prstClr val="black">
                    <a:lumMod val="65000"/>
                    <a:lumOff val="35000"/>
                  </a:prstClr>
                </a:solidFill>
                <a:ea typeface="ＭＳ Ｐゴシック" pitchFamily="1" charset="-128"/>
                <a:cs typeface="Arial" charset="0"/>
              </a:rPr>
              <a:t>Person applying for coverage through a service provider</a:t>
            </a:r>
            <a:endParaRPr lang="en-US" sz="2000" dirty="0" smtClean="0">
              <a:solidFill>
                <a:prstClr val="black">
                  <a:lumMod val="65000"/>
                  <a:lumOff val="35000"/>
                </a:prstClr>
              </a:solidFill>
              <a:ea typeface="ＭＳ Ｐゴシック" pitchFamily="1" charset="-128"/>
              <a:cs typeface="Arial" charset="0"/>
            </a:endParaRPr>
          </a:p>
          <a:p>
            <a:pPr fontAlgn="base">
              <a:spcBef>
                <a:spcPct val="0"/>
              </a:spcBef>
              <a:spcAft>
                <a:spcPct val="0"/>
              </a:spcAft>
            </a:pPr>
            <a:endParaRPr lang="en-US" sz="2000" dirty="0">
              <a:solidFill>
                <a:prstClr val="black">
                  <a:lumMod val="65000"/>
                  <a:lumOff val="35000"/>
                </a:prstClr>
              </a:solidFill>
              <a:ea typeface="ＭＳ Ｐゴシック" pitchFamily="1" charset="-128"/>
              <a:cs typeface="Arial" charset="0"/>
            </a:endParaRPr>
          </a:p>
          <a:p>
            <a:pPr fontAlgn="base">
              <a:spcBef>
                <a:spcPct val="0"/>
              </a:spcBef>
              <a:spcAft>
                <a:spcPct val="0"/>
              </a:spcAft>
            </a:pPr>
            <a:r>
              <a:rPr lang="en-US" sz="2200" b="1" dirty="0" smtClean="0">
                <a:solidFill>
                  <a:srgbClr val="0064A2"/>
                </a:solidFill>
                <a:ea typeface="ＭＳ Ｐゴシック" pitchFamily="1" charset="-128"/>
                <a:cs typeface="Arial" charset="0"/>
              </a:rPr>
              <a:t>Insured </a:t>
            </a:r>
            <a:r>
              <a:rPr lang="en-US" sz="2200" dirty="0" smtClean="0">
                <a:solidFill>
                  <a:prstClr val="black">
                    <a:lumMod val="65000"/>
                    <a:lumOff val="35000"/>
                  </a:prstClr>
                </a:solidFill>
                <a:ea typeface="ＭＳ Ｐゴシック" pitchFamily="1" charset="-128"/>
                <a:cs typeface="Arial" charset="0"/>
              </a:rPr>
              <a:t>– </a:t>
            </a:r>
            <a:r>
              <a:rPr lang="en-US" sz="2000" dirty="0" smtClean="0">
                <a:solidFill>
                  <a:prstClr val="black">
                    <a:lumMod val="65000"/>
                    <a:lumOff val="35000"/>
                  </a:prstClr>
                </a:solidFill>
                <a:ea typeface="ＭＳ Ｐゴシック" pitchFamily="1" charset="-128"/>
                <a:cs typeface="Arial" charset="0"/>
              </a:rPr>
              <a:t>Person applying for coverage through an indemnity or commercial insurer</a:t>
            </a:r>
            <a:endParaRPr lang="en-US" sz="2000" b="1" dirty="0" smtClean="0">
              <a:solidFill>
                <a:srgbClr val="0064A2"/>
              </a:solidFill>
              <a:ea typeface="ＭＳ Ｐゴシック" pitchFamily="1" charset="-128"/>
              <a:cs typeface="Arial" charset="0"/>
            </a:endParaRPr>
          </a:p>
          <a:p>
            <a:pPr fontAlgn="base">
              <a:spcBef>
                <a:spcPct val="0"/>
              </a:spcBef>
              <a:spcAft>
                <a:spcPct val="0"/>
              </a:spcAft>
            </a:pPr>
            <a:endParaRPr lang="en-US" sz="2000" i="1" dirty="0">
              <a:solidFill>
                <a:prstClr val="black">
                  <a:lumMod val="65000"/>
                  <a:lumOff val="35000"/>
                </a:prstClr>
              </a:solidFill>
              <a:ea typeface="ＭＳ Ｐゴシック" pitchFamily="1" charset="-128"/>
              <a:cs typeface="Arial" charset="0"/>
            </a:endParaRPr>
          </a:p>
          <a:p>
            <a:pPr fontAlgn="base">
              <a:spcBef>
                <a:spcPct val="0"/>
              </a:spcBef>
              <a:spcAft>
                <a:spcPct val="0"/>
              </a:spcAft>
            </a:pPr>
            <a:endParaRPr lang="en-US" sz="2000" i="1" dirty="0">
              <a:solidFill>
                <a:prstClr val="black">
                  <a:lumMod val="65000"/>
                  <a:lumOff val="35000"/>
                </a:prstClr>
              </a:solidFill>
              <a:ea typeface="ＭＳ Ｐゴシック" pitchFamily="1" charset="-128"/>
              <a:cs typeface="Arial" charset="0"/>
            </a:endParaRPr>
          </a:p>
        </p:txBody>
      </p:sp>
      <p:pic>
        <p:nvPicPr>
          <p:cNvPr id="113669" name="Picture 5"/>
          <p:cNvPicPr>
            <a:picLocks noChangeAspect="1" noChangeArrowheads="1"/>
          </p:cNvPicPr>
          <p:nvPr/>
        </p:nvPicPr>
        <p:blipFill>
          <a:blip r:embed="rId3" cstate="print"/>
          <a:srcRect/>
          <a:stretch>
            <a:fillRect/>
          </a:stretch>
        </p:blipFill>
        <p:spPr bwMode="auto">
          <a:xfrm>
            <a:off x="3565525" y="228600"/>
            <a:ext cx="5181600" cy="3063875"/>
          </a:xfrm>
          <a:prstGeom prst="rect">
            <a:avLst/>
          </a:prstGeom>
          <a:noFill/>
          <a:ln w="9525">
            <a:noFill/>
            <a:miter lim="800000"/>
            <a:headEnd/>
            <a:tailEnd/>
          </a:ln>
        </p:spPr>
      </p:pic>
      <p:sp>
        <p:nvSpPr>
          <p:cNvPr id="14" name="Rectangle 13"/>
          <p:cNvSpPr/>
          <p:nvPr/>
        </p:nvSpPr>
        <p:spPr>
          <a:xfrm>
            <a:off x="3734792" y="3074919"/>
            <a:ext cx="5029200" cy="738664"/>
          </a:xfrm>
          <a:prstGeom prst="rect">
            <a:avLst/>
          </a:prstGeom>
        </p:spPr>
        <p:txBody>
          <a:bodyPr>
            <a:spAutoFit/>
          </a:bodyPr>
          <a:lstStyle/>
          <a:p>
            <a:pPr fontAlgn="base">
              <a:spcBef>
                <a:spcPct val="0"/>
              </a:spcBef>
              <a:spcAft>
                <a:spcPct val="0"/>
              </a:spcAft>
            </a:pPr>
            <a:r>
              <a:rPr lang="en-US" sz="2200" b="1" dirty="0" smtClean="0">
                <a:solidFill>
                  <a:srgbClr val="0064A2"/>
                </a:solidFill>
                <a:cs typeface="Arial" charset="0"/>
              </a:rPr>
              <a:t>Service Area</a:t>
            </a:r>
            <a:r>
              <a:rPr lang="en-US" sz="2000" dirty="0" smtClean="0">
                <a:solidFill>
                  <a:prstClr val="black"/>
                </a:solidFill>
                <a:cs typeface="Arial" charset="0"/>
              </a:rPr>
              <a:t>– </a:t>
            </a:r>
            <a:r>
              <a:rPr lang="en-US" sz="2000" dirty="0">
                <a:solidFill>
                  <a:prstClr val="black">
                    <a:lumMod val="65000"/>
                    <a:lumOff val="35000"/>
                  </a:prstClr>
                </a:solidFill>
                <a:cs typeface="Arial" charset="0"/>
              </a:rPr>
              <a:t>The </a:t>
            </a:r>
            <a:r>
              <a:rPr lang="en-US" sz="2000" dirty="0" smtClean="0">
                <a:solidFill>
                  <a:prstClr val="black">
                    <a:lumMod val="65000"/>
                    <a:lumOff val="35000"/>
                  </a:prstClr>
                </a:solidFill>
                <a:cs typeface="Arial" charset="0"/>
              </a:rPr>
              <a:t>primary geographical area of coverage under a service provider</a:t>
            </a:r>
            <a:endParaRPr lang="en-US" dirty="0">
              <a:solidFill>
                <a:prstClr val="black">
                  <a:lumMod val="65000"/>
                  <a:lumOff val="35000"/>
                </a:prstClr>
              </a:solidFill>
              <a:ea typeface="ＭＳ Ｐゴシック" pitchFamily="1" charset="-128"/>
              <a:cs typeface="Arial" charset="0"/>
            </a:endParaRPr>
          </a:p>
        </p:txBody>
      </p:sp>
      <p:sp>
        <p:nvSpPr>
          <p:cNvPr id="94220" name="Slide Number Placeholder 17"/>
          <p:cNvSpPr txBox="1">
            <a:spLocks/>
          </p:cNvSpPr>
          <p:nvPr/>
        </p:nvSpPr>
        <p:spPr bwMode="auto">
          <a:xfrm>
            <a:off x="8565754" y="6501436"/>
            <a:ext cx="533400" cy="365125"/>
          </a:xfrm>
          <a:prstGeom prst="rect">
            <a:avLst/>
          </a:prstGeom>
          <a:noFill/>
          <a:ln w="9525">
            <a:noFill/>
            <a:miter lim="800000"/>
            <a:headEnd/>
            <a:tailEnd/>
          </a:ln>
        </p:spPr>
        <p:txBody>
          <a:bodyPr/>
          <a:lstStyle/>
          <a:p>
            <a:pPr algn="r" fontAlgn="base">
              <a:spcBef>
                <a:spcPct val="0"/>
              </a:spcBef>
              <a:spcAft>
                <a:spcPct val="0"/>
              </a:spcAft>
            </a:pPr>
            <a:fld id="{F01784E0-D790-4915-8050-336A447A5E3E}" type="slidenum">
              <a:rPr lang="en-US" sz="1000">
                <a:solidFill>
                  <a:prstClr val="black"/>
                </a:solidFill>
                <a:latin typeface="Lucida Sans Unicode" pitchFamily="34" charset="0"/>
                <a:ea typeface="ＭＳ Ｐゴシック" pitchFamily="1" charset="-128"/>
                <a:cs typeface="Arial" charset="0"/>
              </a:rPr>
              <a:pPr algn="r" fontAlgn="base">
                <a:spcBef>
                  <a:spcPct val="0"/>
                </a:spcBef>
                <a:spcAft>
                  <a:spcPct val="0"/>
                </a:spcAft>
              </a:pPr>
              <a:t>3</a:t>
            </a:fld>
            <a:endParaRPr lang="en-US" sz="1000" dirty="0">
              <a:solidFill>
                <a:prstClr val="black"/>
              </a:solidFill>
              <a:latin typeface="Lucida Sans Unicode" pitchFamily="34" charset="0"/>
              <a:ea typeface="ＭＳ Ｐゴシック" pitchFamily="1" charset="-128"/>
              <a:cs typeface="Arial" charset="0"/>
            </a:endParaRPr>
          </a:p>
        </p:txBody>
      </p:sp>
    </p:spTree>
    <p:extLst>
      <p:ext uri="{BB962C8B-B14F-4D97-AF65-F5344CB8AC3E}">
        <p14:creationId xmlns:p14="http://schemas.microsoft.com/office/powerpoint/2010/main" val="2910160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Healthcare </a:t>
            </a:r>
            <a:r>
              <a:rPr lang="en-US" dirty="0" smtClean="0"/>
              <a:t>Plans</a:t>
            </a:r>
            <a:endParaRPr lang="en-US" dirty="0"/>
          </a:p>
        </p:txBody>
      </p:sp>
      <p:sp>
        <p:nvSpPr>
          <p:cNvPr id="8" name="Freeform 7"/>
          <p:cNvSpPr/>
          <p:nvPr/>
        </p:nvSpPr>
        <p:spPr>
          <a:xfrm>
            <a:off x="609600" y="2046894"/>
            <a:ext cx="3731230" cy="1463040"/>
          </a:xfrm>
          <a:custGeom>
            <a:avLst/>
            <a:gdLst>
              <a:gd name="connsiteX0" fmla="*/ 0 w 2507456"/>
              <a:gd name="connsiteY0" fmla="*/ 0 h 3072341"/>
              <a:gd name="connsiteX1" fmla="*/ 2507456 w 2507456"/>
              <a:gd name="connsiteY1" fmla="*/ 0 h 3072341"/>
              <a:gd name="connsiteX2" fmla="*/ 2507456 w 2507456"/>
              <a:gd name="connsiteY2" fmla="*/ 3072341 h 3072341"/>
              <a:gd name="connsiteX3" fmla="*/ 0 w 2507456"/>
              <a:gd name="connsiteY3" fmla="*/ 3072341 h 3072341"/>
              <a:gd name="connsiteX4" fmla="*/ 0 w 2507456"/>
              <a:gd name="connsiteY4" fmla="*/ 0 h 307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072341">
                <a:moveTo>
                  <a:pt x="0" y="0"/>
                </a:moveTo>
                <a:lnTo>
                  <a:pt x="2507456" y="0"/>
                </a:lnTo>
                <a:lnTo>
                  <a:pt x="2507456" y="3072341"/>
                </a:lnTo>
                <a:lnTo>
                  <a:pt x="0" y="3072341"/>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pPr>
            <a:r>
              <a:rPr lang="en-US" sz="2400" kern="1200" dirty="0" smtClean="0"/>
              <a:t>Reimburses payment directly to the insured – offered through a Commercial Insurer</a:t>
            </a:r>
            <a:endParaRPr lang="en-US" sz="2400" kern="1200" dirty="0"/>
          </a:p>
        </p:txBody>
      </p:sp>
      <p:sp>
        <p:nvSpPr>
          <p:cNvPr id="10" name="Freeform 9"/>
          <p:cNvSpPr/>
          <p:nvPr/>
        </p:nvSpPr>
        <p:spPr>
          <a:xfrm>
            <a:off x="4876799" y="2046894"/>
            <a:ext cx="3731230" cy="1463040"/>
          </a:xfrm>
          <a:custGeom>
            <a:avLst/>
            <a:gdLst>
              <a:gd name="connsiteX0" fmla="*/ 0 w 2507456"/>
              <a:gd name="connsiteY0" fmla="*/ 0 h 3072341"/>
              <a:gd name="connsiteX1" fmla="*/ 2507456 w 2507456"/>
              <a:gd name="connsiteY1" fmla="*/ 0 h 3072341"/>
              <a:gd name="connsiteX2" fmla="*/ 2507456 w 2507456"/>
              <a:gd name="connsiteY2" fmla="*/ 3072341 h 3072341"/>
              <a:gd name="connsiteX3" fmla="*/ 0 w 2507456"/>
              <a:gd name="connsiteY3" fmla="*/ 3072341 h 3072341"/>
              <a:gd name="connsiteX4" fmla="*/ 0 w 2507456"/>
              <a:gd name="connsiteY4" fmla="*/ 0 h 307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072341">
                <a:moveTo>
                  <a:pt x="0" y="0"/>
                </a:moveTo>
                <a:lnTo>
                  <a:pt x="2507456" y="0"/>
                </a:lnTo>
                <a:lnTo>
                  <a:pt x="2507456" y="3072341"/>
                </a:lnTo>
                <a:lnTo>
                  <a:pt x="0" y="3072341"/>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pPr>
            <a:r>
              <a:rPr lang="en-US" sz="2400" kern="1200" dirty="0" smtClean="0"/>
              <a:t>Pays directly to the provider of care – doctor or hospital</a:t>
            </a:r>
            <a:endParaRPr lang="en-US" sz="2400" kern="1200" dirty="0"/>
          </a:p>
        </p:txBody>
      </p:sp>
      <p:sp>
        <p:nvSpPr>
          <p:cNvPr id="13" name="Freeform 12"/>
          <p:cNvSpPr/>
          <p:nvPr/>
        </p:nvSpPr>
        <p:spPr>
          <a:xfrm>
            <a:off x="2820685" y="4440280"/>
            <a:ext cx="3731230" cy="1463040"/>
          </a:xfrm>
          <a:custGeom>
            <a:avLst/>
            <a:gdLst>
              <a:gd name="connsiteX0" fmla="*/ 0 w 2507456"/>
              <a:gd name="connsiteY0" fmla="*/ 0 h 3072341"/>
              <a:gd name="connsiteX1" fmla="*/ 2507456 w 2507456"/>
              <a:gd name="connsiteY1" fmla="*/ 0 h 3072341"/>
              <a:gd name="connsiteX2" fmla="*/ 2507456 w 2507456"/>
              <a:gd name="connsiteY2" fmla="*/ 3072341 h 3072341"/>
              <a:gd name="connsiteX3" fmla="*/ 0 w 2507456"/>
              <a:gd name="connsiteY3" fmla="*/ 3072341 h 3072341"/>
              <a:gd name="connsiteX4" fmla="*/ 0 w 2507456"/>
              <a:gd name="connsiteY4" fmla="*/ 0 h 307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072341">
                <a:moveTo>
                  <a:pt x="0" y="0"/>
                </a:moveTo>
                <a:lnTo>
                  <a:pt x="2507456" y="0"/>
                </a:lnTo>
                <a:lnTo>
                  <a:pt x="2507456" y="3072341"/>
                </a:lnTo>
                <a:lnTo>
                  <a:pt x="0" y="3072341"/>
                </a:lnTo>
                <a:lnTo>
                  <a:pt x="0" y="0"/>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pPr>
            <a:r>
              <a:rPr lang="en-US" sz="2400" kern="1200" dirty="0" smtClean="0"/>
              <a:t>Funded by an employer and not backed by an insurance company</a:t>
            </a:r>
            <a:endParaRPr lang="en-US" sz="2400" kern="1200" dirty="0"/>
          </a:p>
        </p:txBody>
      </p:sp>
      <p:sp>
        <p:nvSpPr>
          <p:cNvPr id="7" name="Freeform 6"/>
          <p:cNvSpPr/>
          <p:nvPr/>
        </p:nvSpPr>
        <p:spPr>
          <a:xfrm>
            <a:off x="609600" y="1468826"/>
            <a:ext cx="3731230" cy="548640"/>
          </a:xfrm>
          <a:custGeom>
            <a:avLst/>
            <a:gdLst>
              <a:gd name="connsiteX0" fmla="*/ 0 w 2507456"/>
              <a:gd name="connsiteY0" fmla="*/ 0 h 958252"/>
              <a:gd name="connsiteX1" fmla="*/ 2507456 w 2507456"/>
              <a:gd name="connsiteY1" fmla="*/ 0 h 958252"/>
              <a:gd name="connsiteX2" fmla="*/ 2507456 w 2507456"/>
              <a:gd name="connsiteY2" fmla="*/ 958252 h 958252"/>
              <a:gd name="connsiteX3" fmla="*/ 0 w 2507456"/>
              <a:gd name="connsiteY3" fmla="*/ 958252 h 958252"/>
              <a:gd name="connsiteX4" fmla="*/ 0 w 2507456"/>
              <a:gd name="connsiteY4" fmla="*/ 0 h 95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58252">
                <a:moveTo>
                  <a:pt x="0" y="0"/>
                </a:moveTo>
                <a:lnTo>
                  <a:pt x="2507456" y="0"/>
                </a:lnTo>
                <a:lnTo>
                  <a:pt x="2507456" y="958252"/>
                </a:lnTo>
                <a:lnTo>
                  <a:pt x="0" y="958252"/>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600" b="1" i="1" kern="1200" dirty="0" smtClean="0"/>
              <a:t>Indemnity Plans</a:t>
            </a:r>
            <a:endParaRPr lang="en-US" sz="2600" b="1" i="1" kern="1200" dirty="0"/>
          </a:p>
        </p:txBody>
      </p:sp>
      <p:sp>
        <p:nvSpPr>
          <p:cNvPr id="9" name="Freeform 8"/>
          <p:cNvSpPr/>
          <p:nvPr/>
        </p:nvSpPr>
        <p:spPr>
          <a:xfrm>
            <a:off x="4876799" y="1471772"/>
            <a:ext cx="3731230" cy="548640"/>
          </a:xfrm>
          <a:custGeom>
            <a:avLst/>
            <a:gdLst>
              <a:gd name="connsiteX0" fmla="*/ 0 w 2507456"/>
              <a:gd name="connsiteY0" fmla="*/ 0 h 958252"/>
              <a:gd name="connsiteX1" fmla="*/ 2507456 w 2507456"/>
              <a:gd name="connsiteY1" fmla="*/ 0 h 958252"/>
              <a:gd name="connsiteX2" fmla="*/ 2507456 w 2507456"/>
              <a:gd name="connsiteY2" fmla="*/ 958252 h 958252"/>
              <a:gd name="connsiteX3" fmla="*/ 0 w 2507456"/>
              <a:gd name="connsiteY3" fmla="*/ 958252 h 958252"/>
              <a:gd name="connsiteX4" fmla="*/ 0 w 2507456"/>
              <a:gd name="connsiteY4" fmla="*/ 0 h 95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58252">
                <a:moveTo>
                  <a:pt x="0" y="0"/>
                </a:moveTo>
                <a:lnTo>
                  <a:pt x="2507456" y="0"/>
                </a:lnTo>
                <a:lnTo>
                  <a:pt x="2507456" y="958252"/>
                </a:lnTo>
                <a:lnTo>
                  <a:pt x="0" y="958252"/>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600" b="1" i="1" kern="1200" dirty="0" smtClean="0"/>
              <a:t>Service Plans</a:t>
            </a:r>
            <a:endParaRPr lang="en-US" sz="2600" b="1" i="1" kern="1200" dirty="0"/>
          </a:p>
        </p:txBody>
      </p:sp>
      <p:sp>
        <p:nvSpPr>
          <p:cNvPr id="15" name="Freeform 14"/>
          <p:cNvSpPr/>
          <p:nvPr/>
        </p:nvSpPr>
        <p:spPr>
          <a:xfrm>
            <a:off x="2820685" y="3853543"/>
            <a:ext cx="3731230" cy="586737"/>
          </a:xfrm>
          <a:custGeom>
            <a:avLst/>
            <a:gdLst>
              <a:gd name="connsiteX0" fmla="*/ 0 w 2507456"/>
              <a:gd name="connsiteY0" fmla="*/ 0 h 958252"/>
              <a:gd name="connsiteX1" fmla="*/ 2507456 w 2507456"/>
              <a:gd name="connsiteY1" fmla="*/ 0 h 958252"/>
              <a:gd name="connsiteX2" fmla="*/ 2507456 w 2507456"/>
              <a:gd name="connsiteY2" fmla="*/ 958252 h 958252"/>
              <a:gd name="connsiteX3" fmla="*/ 0 w 2507456"/>
              <a:gd name="connsiteY3" fmla="*/ 958252 h 958252"/>
              <a:gd name="connsiteX4" fmla="*/ 0 w 2507456"/>
              <a:gd name="connsiteY4" fmla="*/ 0 h 95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58252">
                <a:moveTo>
                  <a:pt x="0" y="0"/>
                </a:moveTo>
                <a:lnTo>
                  <a:pt x="2507456" y="0"/>
                </a:lnTo>
                <a:lnTo>
                  <a:pt x="2507456" y="958252"/>
                </a:lnTo>
                <a:lnTo>
                  <a:pt x="0" y="958252"/>
                </a:lnTo>
                <a:lnTo>
                  <a:pt x="0" y="0"/>
                </a:lnTo>
                <a:close/>
              </a:path>
            </a:pathLst>
          </a:custGeom>
        </p:spPr>
        <p:style>
          <a:lnRef idx="0">
            <a:schemeClr val="dk1"/>
          </a:lnRef>
          <a:fillRef idx="3">
            <a:schemeClr val="dk1"/>
          </a:fillRef>
          <a:effectRef idx="3">
            <a:schemeClr val="dk1"/>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600" b="1" i="1" kern="1200" dirty="0" smtClean="0"/>
              <a:t>Self-Funded Plans</a:t>
            </a:r>
            <a:endParaRPr lang="en-US" sz="2600" b="1" i="1" kern="1200" dirty="0"/>
          </a:p>
        </p:txBody>
      </p:sp>
      <p:sp>
        <p:nvSpPr>
          <p:cNvPr id="11"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4</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7" grpId="0" animBg="1"/>
      <p:bldP spid="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and Benefit Structure</a:t>
            </a:r>
            <a:endParaRPr lang="en-US" dirty="0"/>
          </a:p>
        </p:txBody>
      </p:sp>
      <p:sp>
        <p:nvSpPr>
          <p:cNvPr id="3" name="Content Placeholder 2"/>
          <p:cNvSpPr>
            <a:spLocks noGrp="1"/>
          </p:cNvSpPr>
          <p:nvPr>
            <p:ph idx="1"/>
          </p:nvPr>
        </p:nvSpPr>
        <p:spPr/>
        <p:txBody>
          <a:bodyPr/>
          <a:lstStyle/>
          <a:p>
            <a:r>
              <a:rPr lang="en-US" dirty="0" smtClean="0"/>
              <a:t>Payment Structure</a:t>
            </a:r>
          </a:p>
          <a:p>
            <a:pPr lvl="1"/>
            <a:r>
              <a:rPr lang="en-US" dirty="0" smtClean="0"/>
              <a:t>Usual</a:t>
            </a:r>
            <a:r>
              <a:rPr lang="en-US" dirty="0" smtClean="0"/>
              <a:t>, Customary and Reasonable (UCR</a:t>
            </a:r>
            <a:r>
              <a:rPr lang="en-US" dirty="0" smtClean="0"/>
              <a:t>)</a:t>
            </a:r>
          </a:p>
          <a:p>
            <a:pPr lvl="2"/>
            <a:r>
              <a:rPr lang="en-US" dirty="0"/>
              <a:t>Benefits are based on the average fee charged by </a:t>
            </a:r>
            <a:r>
              <a:rPr lang="en-US" dirty="0" smtClean="0"/>
              <a:t>all providers </a:t>
            </a:r>
            <a:r>
              <a:rPr lang="en-US" dirty="0"/>
              <a:t>in a given geographical area</a:t>
            </a:r>
            <a:r>
              <a:rPr lang="en-US" dirty="0" smtClean="0"/>
              <a:t>.</a:t>
            </a:r>
          </a:p>
          <a:p>
            <a:pPr lvl="2"/>
            <a:r>
              <a:rPr lang="en-US" dirty="0" smtClean="0"/>
              <a:t>The </a:t>
            </a:r>
            <a:r>
              <a:rPr lang="en-US" dirty="0"/>
              <a:t>allowable charge insurers are willing to </a:t>
            </a:r>
            <a:r>
              <a:rPr lang="en-US" dirty="0" smtClean="0"/>
              <a:t>pay</a:t>
            </a:r>
            <a:endParaRPr lang="en-US" dirty="0"/>
          </a:p>
          <a:p>
            <a:pPr lvl="2"/>
            <a:r>
              <a:rPr lang="en-US" dirty="0"/>
              <a:t>Any amount charged over the (UCR) amount and the balance of any overcharges or costs of </a:t>
            </a:r>
            <a:r>
              <a:rPr lang="en-US" dirty="0" smtClean="0"/>
              <a:t>any disallowed </a:t>
            </a:r>
            <a:r>
              <a:rPr lang="en-US" dirty="0"/>
              <a:t>services are the insured’s responsibility.</a:t>
            </a:r>
            <a:endParaRPr lang="en-US" dirty="0"/>
          </a:p>
        </p:txBody>
      </p:sp>
      <p:sp>
        <p:nvSpPr>
          <p:cNvPr id="12"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5</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050" y="4473413"/>
            <a:ext cx="9124950" cy="2003588"/>
            <a:chOff x="19050" y="4473413"/>
            <a:chExt cx="9124950" cy="2003588"/>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 y="4544375"/>
              <a:ext cx="5695950" cy="1932625"/>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3685" y="4473413"/>
              <a:ext cx="3340315" cy="2003588"/>
            </a:xfrm>
            <a:prstGeom prst="rect">
              <a:avLst/>
            </a:prstGeom>
          </p:spPr>
        </p:pic>
      </p:grpSp>
      <p:sp>
        <p:nvSpPr>
          <p:cNvPr id="9218" name="Rectangle 2"/>
          <p:cNvSpPr>
            <a:spLocks noGrp="1" noChangeArrowheads="1"/>
          </p:cNvSpPr>
          <p:nvPr>
            <p:ph type="title"/>
          </p:nvPr>
        </p:nvSpPr>
        <p:spPr>
          <a:xfrm>
            <a:off x="432704" y="117884"/>
            <a:ext cx="8686800" cy="1143000"/>
          </a:xfrm>
        </p:spPr>
        <p:txBody>
          <a:bodyPr>
            <a:normAutofit fontScale="90000"/>
          </a:bodyPr>
          <a:lstStyle/>
          <a:p>
            <a:r>
              <a:rPr lang="en-US" sz="4600" dirty="0" smtClean="0"/>
              <a:t>Health Maintenance Organizations</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HMO’s</a:t>
            </a:r>
          </a:p>
          <a:p>
            <a:pPr lvl="1">
              <a:spcBef>
                <a:spcPts val="1200"/>
              </a:spcBef>
            </a:pPr>
            <a:r>
              <a:rPr lang="en-US" dirty="0" smtClean="0"/>
              <a:t>Managed Healthcare System providing a comprehensive array of medical services</a:t>
            </a:r>
          </a:p>
          <a:p>
            <a:pPr lvl="1">
              <a:spcBef>
                <a:spcPts val="1200"/>
              </a:spcBef>
            </a:pPr>
            <a:r>
              <a:rPr lang="en-US" dirty="0" smtClean="0"/>
              <a:t>Benefits are provided on a </a:t>
            </a:r>
            <a:r>
              <a:rPr lang="en-US" dirty="0" smtClean="0">
                <a:solidFill>
                  <a:srgbClr val="C00000"/>
                </a:solidFill>
              </a:rPr>
              <a:t>prepaid basis </a:t>
            </a:r>
            <a:r>
              <a:rPr lang="en-US" dirty="0" smtClean="0"/>
              <a:t>with little or no out-of-pocket</a:t>
            </a:r>
          </a:p>
          <a:p>
            <a:pPr lvl="2">
              <a:spcBef>
                <a:spcPts val="1200"/>
              </a:spcBef>
            </a:pPr>
            <a:r>
              <a:rPr lang="en-US" dirty="0" smtClean="0"/>
              <a:t>A small office </a:t>
            </a:r>
            <a:r>
              <a:rPr lang="en-US" dirty="0" smtClean="0">
                <a:solidFill>
                  <a:srgbClr val="C00000"/>
                </a:solidFill>
              </a:rPr>
              <a:t>copayment</a:t>
            </a:r>
            <a:r>
              <a:rPr lang="en-US" dirty="0" smtClean="0"/>
              <a:t> may be required to cover administrative charges, not services provided</a:t>
            </a:r>
          </a:p>
          <a:p>
            <a:pPr lvl="2">
              <a:spcBef>
                <a:spcPts val="1200"/>
              </a:spcBef>
            </a:pPr>
            <a:endParaRPr lang="en-US" dirty="0" smtClean="0"/>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2755193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Effect transition="in" filter="wipe(left)">
                                      <p:cBhvr>
                                        <p:cTn id="21"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050" y="4473413"/>
            <a:ext cx="9124950" cy="2003588"/>
            <a:chOff x="19050" y="4473413"/>
            <a:chExt cx="9124950" cy="2003588"/>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 y="4544375"/>
              <a:ext cx="5695950" cy="1932625"/>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3685" y="4473413"/>
              <a:ext cx="3340315" cy="2003588"/>
            </a:xfrm>
            <a:prstGeom prst="rect">
              <a:avLst/>
            </a:prstGeom>
          </p:spPr>
        </p:pic>
      </p:grpSp>
      <p:sp>
        <p:nvSpPr>
          <p:cNvPr id="9218" name="Rectangle 2"/>
          <p:cNvSpPr>
            <a:spLocks noGrp="1" noChangeArrowheads="1"/>
          </p:cNvSpPr>
          <p:nvPr>
            <p:ph type="title"/>
          </p:nvPr>
        </p:nvSpPr>
        <p:spPr>
          <a:xfrm>
            <a:off x="432704" y="117884"/>
            <a:ext cx="8686800" cy="1143000"/>
          </a:xfrm>
        </p:spPr>
        <p:txBody>
          <a:bodyPr>
            <a:normAutofit fontScale="90000"/>
          </a:bodyPr>
          <a:lstStyle/>
          <a:p>
            <a:r>
              <a:rPr lang="en-US" sz="4600" dirty="0" smtClean="0"/>
              <a:t>Health Maintenance Organizations</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HMO’s</a:t>
            </a:r>
          </a:p>
          <a:p>
            <a:pPr lvl="1">
              <a:spcBef>
                <a:spcPts val="1200"/>
              </a:spcBef>
            </a:pPr>
            <a:r>
              <a:rPr lang="en-US" dirty="0" smtClean="0"/>
              <a:t>Members enrolled are subscribers and must live within the service area</a:t>
            </a:r>
          </a:p>
          <a:p>
            <a:pPr lvl="1">
              <a:spcBef>
                <a:spcPts val="1200"/>
              </a:spcBef>
            </a:pPr>
            <a:r>
              <a:rPr lang="en-US" dirty="0" smtClean="0"/>
              <a:t>Contract with medical providers within the service area</a:t>
            </a:r>
          </a:p>
          <a:p>
            <a:pPr lvl="2">
              <a:spcBef>
                <a:spcPts val="1200"/>
              </a:spcBef>
            </a:pPr>
            <a:r>
              <a:rPr lang="en-US" dirty="0" smtClean="0"/>
              <a:t>Paid based on a capitation fee which is a fixed payment per subscriber enrolled</a:t>
            </a:r>
            <a:endParaRPr lang="en-US" dirty="0" smtClean="0"/>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1450302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Effect transition="in" filter="wipe(left)">
                                      <p:cBhvr>
                                        <p:cTn id="21"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2704" y="117884"/>
            <a:ext cx="8686800" cy="1143000"/>
          </a:xfrm>
        </p:spPr>
        <p:txBody>
          <a:bodyPr>
            <a:normAutofit fontScale="90000"/>
          </a:bodyPr>
          <a:lstStyle/>
          <a:p>
            <a:r>
              <a:rPr lang="en-US" sz="4600" dirty="0" smtClean="0"/>
              <a:t>Health Maintenance Organizations</a:t>
            </a:r>
            <a:endParaRPr lang="en-US" sz="4000" dirty="0" smtClean="0"/>
          </a:p>
        </p:txBody>
      </p:sp>
      <p:sp>
        <p:nvSpPr>
          <p:cNvPr id="37891" name="Rectangle 3"/>
          <p:cNvSpPr>
            <a:spLocks noGrp="1" noChangeArrowheads="1"/>
          </p:cNvSpPr>
          <p:nvPr>
            <p:ph idx="1"/>
          </p:nvPr>
        </p:nvSpPr>
        <p:spPr/>
        <p:txBody>
          <a:bodyPr/>
          <a:lstStyle/>
          <a:p>
            <a:pPr>
              <a:spcBef>
                <a:spcPts val="1200"/>
              </a:spcBef>
            </a:pPr>
            <a:r>
              <a:rPr lang="en-US" dirty="0" smtClean="0"/>
              <a:t>HMO’s</a:t>
            </a:r>
          </a:p>
          <a:p>
            <a:pPr lvl="1">
              <a:spcBef>
                <a:spcPts val="1200"/>
              </a:spcBef>
            </a:pPr>
            <a:r>
              <a:rPr lang="en-US" dirty="0" smtClean="0"/>
              <a:t>Reduce medical expenses by:</a:t>
            </a:r>
          </a:p>
          <a:p>
            <a:pPr lvl="2">
              <a:spcBef>
                <a:spcPts val="1200"/>
              </a:spcBef>
            </a:pPr>
            <a:r>
              <a:rPr lang="en-US" dirty="0" smtClean="0"/>
              <a:t>Stressing preventive care</a:t>
            </a:r>
          </a:p>
          <a:p>
            <a:pPr lvl="2">
              <a:spcBef>
                <a:spcPts val="1200"/>
              </a:spcBef>
            </a:pPr>
            <a:r>
              <a:rPr lang="en-US" dirty="0" smtClean="0"/>
              <a:t>Reducing unnecessary hospital admissions and number of days per visit</a:t>
            </a:r>
            <a:endParaRPr lang="en-US" dirty="0" smtClean="0"/>
          </a:p>
          <a:p>
            <a:pPr lvl="2">
              <a:spcBef>
                <a:spcPts val="1200"/>
              </a:spcBef>
            </a:pPr>
            <a:r>
              <a:rPr lang="en-US" dirty="0" smtClean="0"/>
              <a:t>Reduce duplication of benefits</a:t>
            </a:r>
          </a:p>
          <a:p>
            <a:pPr lvl="2">
              <a:spcBef>
                <a:spcPts val="1200"/>
              </a:spcBef>
            </a:pPr>
            <a:r>
              <a:rPr lang="en-US" dirty="0" smtClean="0"/>
              <a:t>Save on administrative costs</a:t>
            </a:r>
            <a:endParaRPr lang="en-US" dirty="0" smtClean="0"/>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3861600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Effect transition="in" filter="wipe(left)">
                                      <p:cBhvr>
                                        <p:cTn id="21" dur="500"/>
                                        <p:tgtEl>
                                          <p:spTgt spid="37891">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Effect transition="in" filter="wipe(left)">
                                      <p:cBhvr>
                                        <p:cTn id="25" dur="500"/>
                                        <p:tgtEl>
                                          <p:spTgt spid="37891">
                                            <p:txEl>
                                              <p:pRg st="4" end="4"/>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Effect transition="in" filter="wipe(left)">
                                      <p:cBhvr>
                                        <p:cTn id="29"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2704" y="117884"/>
            <a:ext cx="8686800" cy="1143000"/>
          </a:xfrm>
        </p:spPr>
        <p:txBody>
          <a:bodyPr>
            <a:normAutofit fontScale="90000"/>
          </a:bodyPr>
          <a:lstStyle/>
          <a:p>
            <a:r>
              <a:rPr lang="en-US" sz="4600" dirty="0" smtClean="0"/>
              <a:t>Health Maintenance Organizations</a:t>
            </a:r>
            <a:endParaRPr lang="en-US" sz="4000" dirty="0" smtClean="0"/>
          </a:p>
        </p:txBody>
      </p:sp>
      <p:sp>
        <p:nvSpPr>
          <p:cNvPr id="37891" name="Rectangle 3"/>
          <p:cNvSpPr>
            <a:spLocks noGrp="1" noChangeArrowheads="1"/>
          </p:cNvSpPr>
          <p:nvPr>
            <p:ph idx="1"/>
          </p:nvPr>
        </p:nvSpPr>
        <p:spPr/>
        <p:txBody>
          <a:bodyPr>
            <a:normAutofit fontScale="92500"/>
          </a:bodyPr>
          <a:lstStyle/>
          <a:p>
            <a:pPr>
              <a:spcBef>
                <a:spcPts val="1200"/>
              </a:spcBef>
            </a:pPr>
            <a:r>
              <a:rPr lang="en-US" dirty="0" smtClean="0"/>
              <a:t>HMO’s</a:t>
            </a:r>
          </a:p>
          <a:p>
            <a:pPr lvl="1">
              <a:spcBef>
                <a:spcPts val="1200"/>
              </a:spcBef>
            </a:pPr>
            <a:r>
              <a:rPr lang="en-US" dirty="0" smtClean="0"/>
              <a:t>Required to provide basic health care services including:</a:t>
            </a:r>
          </a:p>
          <a:p>
            <a:pPr lvl="2">
              <a:spcBef>
                <a:spcPts val="1200"/>
              </a:spcBef>
            </a:pPr>
            <a:r>
              <a:rPr lang="en-US" dirty="0" smtClean="0"/>
              <a:t>Physician and hospitalization</a:t>
            </a:r>
          </a:p>
          <a:p>
            <a:pPr lvl="2">
              <a:spcBef>
                <a:spcPts val="1200"/>
              </a:spcBef>
            </a:pPr>
            <a:r>
              <a:rPr lang="en-US" dirty="0" smtClean="0"/>
              <a:t>Prescription drugs</a:t>
            </a:r>
          </a:p>
          <a:p>
            <a:pPr lvl="2">
              <a:spcBef>
                <a:spcPts val="1200"/>
              </a:spcBef>
            </a:pPr>
            <a:r>
              <a:rPr lang="en-US" dirty="0" smtClean="0"/>
              <a:t>Laboratory and x-rays</a:t>
            </a:r>
          </a:p>
          <a:p>
            <a:pPr lvl="2">
              <a:spcBef>
                <a:spcPts val="1200"/>
              </a:spcBef>
            </a:pPr>
            <a:r>
              <a:rPr lang="en-US" dirty="0" smtClean="0"/>
              <a:t>Urgent care</a:t>
            </a:r>
          </a:p>
          <a:p>
            <a:pPr lvl="2">
              <a:spcBef>
                <a:spcPts val="1200"/>
              </a:spcBef>
            </a:pPr>
            <a:r>
              <a:rPr lang="en-US" dirty="0" smtClean="0"/>
              <a:t>Emergency care</a:t>
            </a:r>
          </a:p>
          <a:p>
            <a:pPr lvl="2">
              <a:spcBef>
                <a:spcPts val="1200"/>
              </a:spcBef>
            </a:pPr>
            <a:r>
              <a:rPr lang="en-US" dirty="0" smtClean="0"/>
              <a:t>Out-of-area emergency care must be covered</a:t>
            </a:r>
          </a:p>
          <a:p>
            <a:pPr lvl="3">
              <a:spcBef>
                <a:spcPts val="1200"/>
              </a:spcBef>
            </a:pPr>
            <a:r>
              <a:rPr lang="en-US" dirty="0" smtClean="0"/>
              <a:t>Necessary services</a:t>
            </a:r>
          </a:p>
          <a:p>
            <a:pPr lvl="3">
              <a:spcBef>
                <a:spcPts val="1200"/>
              </a:spcBef>
            </a:pPr>
            <a:r>
              <a:rPr lang="en-US" dirty="0" smtClean="0"/>
              <a:t>Nearest ER</a:t>
            </a:r>
          </a:p>
          <a:p>
            <a:pPr lvl="2">
              <a:spcBef>
                <a:spcPts val="1200"/>
              </a:spcBef>
            </a:pPr>
            <a:r>
              <a:rPr lang="en-US" dirty="0" smtClean="0"/>
              <a:t>Preventive care</a:t>
            </a:r>
            <a:endParaRPr lang="en-US" dirty="0" smtClean="0"/>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16</a:t>
            </a:r>
            <a:endParaRPr lang="en-US" sz="1000" dirty="0">
              <a:latin typeface="Lucida Sans Unicode" pitchFamily="34" charset="0"/>
            </a:endParaRPr>
          </a:p>
        </p:txBody>
      </p:sp>
    </p:spTree>
    <p:extLst>
      <p:ext uri="{BB962C8B-B14F-4D97-AF65-F5344CB8AC3E}">
        <p14:creationId xmlns:p14="http://schemas.microsoft.com/office/powerpoint/2010/main" val="249585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Effect transition="in" filter="wipe(left)">
                                      <p:cBhvr>
                                        <p:cTn id="21" dur="500"/>
                                        <p:tgtEl>
                                          <p:spTgt spid="37891">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Effect transition="in" filter="wipe(left)">
                                      <p:cBhvr>
                                        <p:cTn id="25" dur="500"/>
                                        <p:tgtEl>
                                          <p:spTgt spid="37891">
                                            <p:txEl>
                                              <p:pRg st="4" end="4"/>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Effect transition="in" filter="wipe(left)">
                                      <p:cBhvr>
                                        <p:cTn id="29" dur="500"/>
                                        <p:tgtEl>
                                          <p:spTgt spid="37891">
                                            <p:txEl>
                                              <p:pRg st="5" end="5"/>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7891">
                                            <p:txEl>
                                              <p:pRg st="6" end="6"/>
                                            </p:txEl>
                                          </p:spTgt>
                                        </p:tgtEl>
                                        <p:attrNameLst>
                                          <p:attrName>style.visibility</p:attrName>
                                        </p:attrNameLst>
                                      </p:cBhvr>
                                      <p:to>
                                        <p:strVal val="visible"/>
                                      </p:to>
                                    </p:set>
                                    <p:animEffect transition="in" filter="wipe(left)">
                                      <p:cBhvr>
                                        <p:cTn id="33" dur="500"/>
                                        <p:tgtEl>
                                          <p:spTgt spid="37891">
                                            <p:txEl>
                                              <p:pRg st="6" end="6"/>
                                            </p:txEl>
                                          </p:spTgt>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Effect transition="in" filter="wipe(left)">
                                      <p:cBhvr>
                                        <p:cTn id="37" dur="500"/>
                                        <p:tgtEl>
                                          <p:spTgt spid="37891">
                                            <p:txEl>
                                              <p:pRg st="7" end="7"/>
                                            </p:txEl>
                                          </p:spTgt>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7891">
                                            <p:txEl>
                                              <p:pRg st="8" end="8"/>
                                            </p:txEl>
                                          </p:spTgt>
                                        </p:tgtEl>
                                        <p:attrNameLst>
                                          <p:attrName>style.visibility</p:attrName>
                                        </p:attrNameLst>
                                      </p:cBhvr>
                                      <p:to>
                                        <p:strVal val="visible"/>
                                      </p:to>
                                    </p:set>
                                    <p:animEffect transition="in" filter="wipe(left)">
                                      <p:cBhvr>
                                        <p:cTn id="41" dur="500"/>
                                        <p:tgtEl>
                                          <p:spTgt spid="37891">
                                            <p:txEl>
                                              <p:pRg st="8" end="8"/>
                                            </p:txEl>
                                          </p:spTgt>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7891">
                                            <p:txEl>
                                              <p:pRg st="9" end="9"/>
                                            </p:txEl>
                                          </p:spTgt>
                                        </p:tgtEl>
                                        <p:attrNameLst>
                                          <p:attrName>style.visibility</p:attrName>
                                        </p:attrNameLst>
                                      </p:cBhvr>
                                      <p:to>
                                        <p:strVal val="visible"/>
                                      </p:to>
                                    </p:set>
                                    <p:animEffect transition="in" filter="wipe(left)">
                                      <p:cBhvr>
                                        <p:cTn id="45" dur="500"/>
                                        <p:tgtEl>
                                          <p:spTgt spid="37891">
                                            <p:txEl>
                                              <p:pRg st="9" end="9"/>
                                            </p:txEl>
                                          </p:spTgt>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37891">
                                            <p:txEl>
                                              <p:pRg st="10" end="10"/>
                                            </p:txEl>
                                          </p:spTgt>
                                        </p:tgtEl>
                                        <p:attrNameLst>
                                          <p:attrName>style.visibility</p:attrName>
                                        </p:attrNameLst>
                                      </p:cBhvr>
                                      <p:to>
                                        <p:strVal val="visible"/>
                                      </p:to>
                                    </p:set>
                                    <p:animEffect transition="in" filter="wipe(left)">
                                      <p:cBhvr>
                                        <p:cTn id="49" dur="5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fe382b948377304034e9f4163aaa8daa5f05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 Banker 2">
  <a:themeElements>
    <a:clrScheme name="AD Banker (green)">
      <a:dk1>
        <a:srgbClr val="000000"/>
      </a:dk1>
      <a:lt1>
        <a:srgbClr val="FFFFFF"/>
      </a:lt1>
      <a:dk2>
        <a:srgbClr val="00B050"/>
      </a:dk2>
      <a:lt2>
        <a:srgbClr val="EEECE1"/>
      </a:lt2>
      <a:accent1>
        <a:srgbClr val="C00000"/>
      </a:accent1>
      <a:accent2>
        <a:srgbClr val="00B0F0"/>
      </a:accent2>
      <a:accent3>
        <a:srgbClr val="FE19FF"/>
      </a:accent3>
      <a:accent4>
        <a:srgbClr val="FFC000"/>
      </a:accent4>
      <a:accent5>
        <a:srgbClr val="FFFF00"/>
      </a:accent5>
      <a:accent6>
        <a:srgbClr val="00CC00"/>
      </a:accent6>
      <a:hlink>
        <a:srgbClr val="7030A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CALH_Chapter1_7_17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D Banker 1">
  <a:themeElements>
    <a:clrScheme name="AD Banker (green)">
      <a:dk1>
        <a:srgbClr val="000000"/>
      </a:dk1>
      <a:lt1>
        <a:srgbClr val="FFFFFF"/>
      </a:lt1>
      <a:dk2>
        <a:srgbClr val="00B050"/>
      </a:dk2>
      <a:lt2>
        <a:srgbClr val="EEECE1"/>
      </a:lt2>
      <a:accent1>
        <a:srgbClr val="C00000"/>
      </a:accent1>
      <a:accent2>
        <a:srgbClr val="00B0F0"/>
      </a:accent2>
      <a:accent3>
        <a:srgbClr val="FE19FF"/>
      </a:accent3>
      <a:accent4>
        <a:srgbClr val="FFC000"/>
      </a:accent4>
      <a:accent5>
        <a:srgbClr val="FFFF00"/>
      </a:accent5>
      <a:accent6>
        <a:srgbClr val="DDDDDD"/>
      </a:accent6>
      <a:hlink>
        <a:srgbClr val="7030A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1_Concours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3_AD Banker 1">
  <a:themeElements>
    <a:clrScheme name="AD Banker (purple)">
      <a:dk1>
        <a:srgbClr val="292934"/>
      </a:dk1>
      <a:lt1>
        <a:srgbClr val="FFFFFF"/>
      </a:lt1>
      <a:dk2>
        <a:srgbClr val="8F00D6"/>
      </a:dk2>
      <a:lt2>
        <a:srgbClr val="EEECE1"/>
      </a:lt2>
      <a:accent1>
        <a:srgbClr val="C00000"/>
      </a:accent1>
      <a:accent2>
        <a:srgbClr val="00B0F0"/>
      </a:accent2>
      <a:accent3>
        <a:srgbClr val="8F00D6"/>
      </a:accent3>
      <a:accent4>
        <a:srgbClr val="FFC000"/>
      </a:accent4>
      <a:accent5>
        <a:srgbClr val="00B050"/>
      </a:accent5>
      <a:accent6>
        <a:srgbClr val="33CC33"/>
      </a:accent6>
      <a:hlink>
        <a:srgbClr val="00B0F0"/>
      </a:hlink>
      <a:folHlink>
        <a:srgbClr val="2F75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1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AD Banker 1</Template>
  <TotalTime>4216</TotalTime>
  <Words>3906</Words>
  <Application>Microsoft Office PowerPoint</Application>
  <PresentationFormat>On-screen Show (4:3)</PresentationFormat>
  <Paragraphs>305</Paragraphs>
  <Slides>26</Slides>
  <Notes>22</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26</vt:i4>
      </vt:variant>
    </vt:vector>
  </HeadingPairs>
  <TitlesOfParts>
    <vt:vector size="52" baseType="lpstr">
      <vt:lpstr>ＭＳ Ｐゴシック</vt:lpstr>
      <vt:lpstr>ＭＳ Ｐゴシック</vt:lpstr>
      <vt:lpstr>Arial</vt:lpstr>
      <vt:lpstr>Calibri</vt:lpstr>
      <vt:lpstr>Century Gothic</vt:lpstr>
      <vt:lpstr>Lucida Sans Unicode</vt:lpstr>
      <vt:lpstr>Open Sans</vt:lpstr>
      <vt:lpstr>Verdana</vt:lpstr>
      <vt:lpstr>Wingdings</vt:lpstr>
      <vt:lpstr>Wingdings 2</vt:lpstr>
      <vt:lpstr>Wingdings 3</vt:lpstr>
      <vt:lpstr>AD Banker 2</vt:lpstr>
      <vt:lpstr>Concourse</vt:lpstr>
      <vt:lpstr>1_AD Banker 1</vt:lpstr>
      <vt:lpstr>CALH_Chapter1_2015</vt:lpstr>
      <vt:lpstr>AD Banker 1</vt:lpstr>
      <vt:lpstr>1_Concourse</vt:lpstr>
      <vt:lpstr>2_AD Banker 1</vt:lpstr>
      <vt:lpstr>3_AD Banker 1</vt:lpstr>
      <vt:lpstr>1_CALH_Chapter1_2015</vt:lpstr>
      <vt:lpstr>CALH_Chapter1_7_17_2015</vt:lpstr>
      <vt:lpstr>Office Theme</vt:lpstr>
      <vt:lpstr>5_Office Theme</vt:lpstr>
      <vt:lpstr>3_Office Theme</vt:lpstr>
      <vt:lpstr>1_Office Theme</vt:lpstr>
      <vt:lpstr>3_CALH_Chapter1_2015</vt:lpstr>
      <vt:lpstr> </vt:lpstr>
      <vt:lpstr>Overview</vt:lpstr>
      <vt:lpstr>PowerPoint Presentation</vt:lpstr>
      <vt:lpstr>Classification of Healthcare Plans</vt:lpstr>
      <vt:lpstr>Payment and Benefit Structure</vt:lpstr>
      <vt:lpstr>Health Maintenance Organizations</vt:lpstr>
      <vt:lpstr>Health Maintenance Organizations</vt:lpstr>
      <vt:lpstr>Health Maintenance Organizations</vt:lpstr>
      <vt:lpstr>Health Maintenance Organizations</vt:lpstr>
      <vt:lpstr>Health Maintenance Organization</vt:lpstr>
      <vt:lpstr>HMO Models</vt:lpstr>
      <vt:lpstr>HMO Models</vt:lpstr>
      <vt:lpstr>HMO Models</vt:lpstr>
      <vt:lpstr>Preferred Provider Organization</vt:lpstr>
      <vt:lpstr>Preferred Provider Organization</vt:lpstr>
      <vt:lpstr>Point of Service Plan</vt:lpstr>
      <vt:lpstr>California Jurisdiction</vt:lpstr>
      <vt:lpstr>Major Medical Policy</vt:lpstr>
      <vt:lpstr>Major Medical Policy</vt:lpstr>
      <vt:lpstr>Major Medical Policy</vt:lpstr>
      <vt:lpstr>Required Benefits and Provisions</vt:lpstr>
      <vt:lpstr>Required Benefits and Provisions</vt:lpstr>
      <vt:lpstr>Medical Expense Optional Benefits</vt:lpstr>
      <vt:lpstr>Common Exclusions from Coverage</vt:lpstr>
      <vt:lpstr>Limited and Voluntary Benefit Plans</vt:lpstr>
      <vt:lpstr>Limited and Voluntary Plans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Life &amp; Health</dc:title>
  <dc:creator>Dave</dc:creator>
  <cp:lastModifiedBy>BobW</cp:lastModifiedBy>
  <cp:revision>293</cp:revision>
  <dcterms:created xsi:type="dcterms:W3CDTF">2011-02-18T23:42:54Z</dcterms:created>
  <dcterms:modified xsi:type="dcterms:W3CDTF">2015-08-02T22:46:23Z</dcterms:modified>
</cp:coreProperties>
</file>